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60" r:id="rId3"/>
    <p:sldId id="261" r:id="rId4"/>
    <p:sldId id="262" r:id="rId5"/>
    <p:sldId id="263" r:id="rId6"/>
    <p:sldId id="264" r:id="rId7"/>
    <p:sldId id="265" r:id="rId8"/>
    <p:sldId id="280" r:id="rId9"/>
    <p:sldId id="259" r:id="rId10"/>
    <p:sldId id="258" r:id="rId11"/>
    <p:sldId id="269" r:id="rId12"/>
    <p:sldId id="271" r:id="rId13"/>
    <p:sldId id="272" r:id="rId14"/>
    <p:sldId id="274" r:id="rId15"/>
    <p:sldId id="275" r:id="rId16"/>
    <p:sldId id="276" r:id="rId17"/>
    <p:sldId id="278" r:id="rId18"/>
    <p:sldId id="266" r:id="rId19"/>
    <p:sldId id="279" r:id="rId2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3489" autoAdjust="0"/>
  </p:normalViewPr>
  <p:slideViewPr>
    <p:cSldViewPr>
      <p:cViewPr varScale="1">
        <p:scale>
          <a:sx n="85" d="100"/>
          <a:sy n="85" d="100"/>
        </p:scale>
        <p:origin x="-1122"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725D5E-C5E9-4BE5-AB91-D6DB3CFFE60A}" type="datetimeFigureOut">
              <a:rPr lang="fr-FR" smtClean="0"/>
              <a:pPr/>
              <a:t>15/03/2018</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0CF914-E83B-41D0-AF88-4958F003D4DD}" type="slidenum">
              <a:rPr lang="fr-FR" smtClean="0"/>
              <a:pPr/>
              <a:t>‹N°›</a:t>
            </a:fld>
            <a:endParaRPr lang="fr-FR"/>
          </a:p>
        </p:txBody>
      </p:sp>
    </p:spTree>
    <p:extLst>
      <p:ext uri="{BB962C8B-B14F-4D97-AF65-F5344CB8AC3E}">
        <p14:creationId xmlns:p14="http://schemas.microsoft.com/office/powerpoint/2010/main" xmlns="" val="15494639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La question</a:t>
            </a:r>
            <a:r>
              <a:rPr lang="fr-FR" baseline="0" dirty="0" smtClean="0"/>
              <a:t> de l’évaluation est épineuse…</a:t>
            </a:r>
            <a:endParaRPr lang="fr-FR" dirty="0"/>
          </a:p>
        </p:txBody>
      </p:sp>
      <p:sp>
        <p:nvSpPr>
          <p:cNvPr id="4" name="Espace réservé du numéro de diapositive 3"/>
          <p:cNvSpPr>
            <a:spLocks noGrp="1"/>
          </p:cNvSpPr>
          <p:nvPr>
            <p:ph type="sldNum" sz="quarter" idx="10"/>
          </p:nvPr>
        </p:nvSpPr>
        <p:spPr/>
        <p:txBody>
          <a:bodyPr/>
          <a:lstStyle/>
          <a:p>
            <a:fld id="{010CF914-E83B-41D0-AF88-4958F003D4DD}"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buNone/>
            </a:pPr>
            <a:r>
              <a:rPr lang="fr-FR" sz="1200" dirty="0" smtClean="0">
                <a:solidFill>
                  <a:schemeClr val="accent1"/>
                </a:solidFill>
                <a:sym typeface="Symbol" panose="05050102010706020507" pitchFamily="18" charset="2"/>
              </a:rPr>
              <a:t></a:t>
            </a:r>
            <a:r>
              <a:rPr lang="fr-FR" sz="1200" dirty="0" smtClean="0">
                <a:sym typeface="Symbol" panose="05050102010706020507" pitchFamily="18" charset="2"/>
              </a:rPr>
              <a:t> </a:t>
            </a:r>
            <a:r>
              <a:rPr lang="fr-FR" sz="1200" dirty="0" smtClean="0"/>
              <a:t>A faire en amont des apprentissage. </a:t>
            </a:r>
          </a:p>
          <a:p>
            <a:r>
              <a:rPr lang="fr-FR" sz="1200" dirty="0" smtClean="0"/>
              <a:t>s'informer sur la maitrise des </a:t>
            </a:r>
            <a:r>
              <a:rPr lang="fr-FR" sz="1200" dirty="0" err="1" smtClean="0"/>
              <a:t>prérequis</a:t>
            </a:r>
            <a:endParaRPr lang="fr-FR" sz="1200" dirty="0" smtClean="0"/>
          </a:p>
          <a:p>
            <a:r>
              <a:rPr lang="fr-FR" sz="1200" dirty="0" smtClean="0"/>
              <a:t>S’informer sur les conceptions des élèves</a:t>
            </a:r>
            <a:endParaRPr lang="fr-FR" sz="1200" dirty="0" smtClean="0">
              <a:effectLst/>
            </a:endParaRPr>
          </a:p>
          <a:p>
            <a:r>
              <a:rPr lang="fr-FR" sz="1200" dirty="0" smtClean="0"/>
              <a:t>prévoir la meilleure adaptation possible de la séquence au niveau des apprenants</a:t>
            </a:r>
            <a:endParaRPr lang="fr-FR" sz="1200" dirty="0" smtClean="0">
              <a:effectLst/>
            </a:endParaRPr>
          </a:p>
          <a:p>
            <a:r>
              <a:rPr lang="fr-FR" sz="1200" dirty="0" smtClean="0"/>
              <a:t>préparer les apprenants à tirer le meilleur parti de la séquence</a:t>
            </a:r>
          </a:p>
          <a:p>
            <a:endParaRPr lang="fr-FR" dirty="0"/>
          </a:p>
        </p:txBody>
      </p:sp>
      <p:sp>
        <p:nvSpPr>
          <p:cNvPr id="4" name="Espace réservé du numéro de diapositive 3"/>
          <p:cNvSpPr>
            <a:spLocks noGrp="1"/>
          </p:cNvSpPr>
          <p:nvPr>
            <p:ph type="sldNum" sz="quarter" idx="10"/>
          </p:nvPr>
        </p:nvSpPr>
        <p:spPr/>
        <p:txBody>
          <a:bodyPr/>
          <a:lstStyle/>
          <a:p>
            <a:fld id="{010CF914-E83B-41D0-AF88-4958F003D4DD}" type="slidenum">
              <a:rPr lang="fr-FR" smtClean="0"/>
              <a:pPr/>
              <a:t>11</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None/>
            </a:pPr>
            <a:r>
              <a:rPr lang="fr-FR" sz="1200" dirty="0" smtClean="0">
                <a:solidFill>
                  <a:schemeClr val="accent1"/>
                </a:solidFill>
                <a:sym typeface="Symbol" panose="05050102010706020507" pitchFamily="18" charset="2"/>
              </a:rPr>
              <a:t></a:t>
            </a:r>
            <a:r>
              <a:rPr lang="fr-FR" sz="1200" dirty="0" smtClean="0">
                <a:sym typeface="Symbol" panose="05050102010706020507" pitchFamily="18" charset="2"/>
              </a:rPr>
              <a:t> Faite au cours de l’apprentissage </a:t>
            </a:r>
            <a:r>
              <a:rPr lang="fr-FR" sz="1200" b="1" dirty="0" smtClean="0">
                <a:sym typeface="Symbol" panose="05050102010706020507" pitchFamily="18" charset="2"/>
              </a:rPr>
              <a:t>par le professeur</a:t>
            </a:r>
            <a:r>
              <a:rPr lang="fr-FR" sz="1200" dirty="0" smtClean="0">
                <a:sym typeface="Symbol" panose="05050102010706020507" pitchFamily="18" charset="2"/>
              </a:rPr>
              <a:t>,  ces évaluations font parti du processus d’apprentissage, elles y contribuent.</a:t>
            </a:r>
            <a:endParaRPr lang="fr-FR" sz="1200" dirty="0" smtClean="0"/>
          </a:p>
          <a:p>
            <a:r>
              <a:rPr lang="fr-FR" sz="1200" dirty="0" smtClean="0"/>
              <a:t>Identifier les obstacles, les difficultés des élèves</a:t>
            </a:r>
            <a:endParaRPr lang="fr-FR" sz="1200" dirty="0" smtClean="0">
              <a:effectLst/>
            </a:endParaRPr>
          </a:p>
          <a:p>
            <a:r>
              <a:rPr lang="fr-FR" sz="1200" dirty="0" smtClean="0"/>
              <a:t>Ajuster les contenus, les  activités et les méthodes de la séquence d'enseignement</a:t>
            </a:r>
            <a:endParaRPr lang="fr-FR" sz="1200" dirty="0" smtClean="0">
              <a:effectLst/>
            </a:endParaRPr>
          </a:p>
          <a:p>
            <a:r>
              <a:rPr lang="fr-FR" sz="1200" dirty="0" smtClean="0"/>
              <a:t>Fournir un feedback efficace aux élèves</a:t>
            </a:r>
          </a:p>
          <a:p>
            <a:r>
              <a:rPr lang="fr-FR" sz="1200" dirty="0" smtClean="0"/>
              <a:t>Apporter des </a:t>
            </a:r>
            <a:r>
              <a:rPr lang="fr-FR" sz="1200" dirty="0" err="1" smtClean="0"/>
              <a:t>remédiations</a:t>
            </a:r>
            <a:r>
              <a:rPr lang="fr-FR" sz="1200" dirty="0" smtClean="0"/>
              <a:t> adaptées ou des activités complémentaires</a:t>
            </a:r>
          </a:p>
          <a:p>
            <a:endParaRPr lang="fr-FR" dirty="0"/>
          </a:p>
        </p:txBody>
      </p:sp>
      <p:sp>
        <p:nvSpPr>
          <p:cNvPr id="4" name="Espace réservé du numéro de diapositive 3"/>
          <p:cNvSpPr>
            <a:spLocks noGrp="1"/>
          </p:cNvSpPr>
          <p:nvPr>
            <p:ph type="sldNum" sz="quarter" idx="10"/>
          </p:nvPr>
        </p:nvSpPr>
        <p:spPr/>
        <p:txBody>
          <a:bodyPr/>
          <a:lstStyle/>
          <a:p>
            <a:fld id="{010CF914-E83B-41D0-AF88-4958F003D4DD}" type="slidenum">
              <a:rPr lang="fr-FR" smtClean="0"/>
              <a:pPr/>
              <a:t>12</a:t>
            </a:fld>
            <a:endParaRPr lang="fr-FR"/>
          </a:p>
        </p:txBody>
      </p:sp>
    </p:spTree>
    <p:extLst>
      <p:ext uri="{BB962C8B-B14F-4D97-AF65-F5344CB8AC3E}">
        <p14:creationId xmlns:p14="http://schemas.microsoft.com/office/powerpoint/2010/main" xmlns="" val="7000176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buFont typeface="Symbol" panose="05050102010706020507" pitchFamily="18" charset="2"/>
              <a:buChar char="®"/>
            </a:pPr>
            <a:r>
              <a:rPr lang="fr-FR" sz="1200" dirty="0" smtClean="0">
                <a:sym typeface="Symbol" panose="05050102010706020507" pitchFamily="18" charset="2"/>
              </a:rPr>
              <a:t>Faite au cours de l’apprentissage </a:t>
            </a:r>
            <a:r>
              <a:rPr lang="fr-FR" sz="1200" b="1" dirty="0" smtClean="0">
                <a:sym typeface="Symbol" panose="05050102010706020507" pitchFamily="18" charset="2"/>
              </a:rPr>
              <a:t>par les élèves</a:t>
            </a:r>
            <a:r>
              <a:rPr lang="fr-FR" sz="1200" dirty="0" smtClean="0">
                <a:sym typeface="Symbol" panose="05050102010706020507" pitchFamily="18" charset="2"/>
              </a:rPr>
              <a:t>,  ces évaluations font partie du processus d’apprentissage, elles y contribuent. </a:t>
            </a:r>
          </a:p>
          <a:p>
            <a:pPr marL="0" indent="0">
              <a:buNone/>
            </a:pPr>
            <a:endParaRPr lang="fr-FR" sz="100" dirty="0" smtClean="0"/>
          </a:p>
          <a:p>
            <a:r>
              <a:rPr lang="fr-FR" sz="1200" dirty="0" smtClean="0"/>
              <a:t>Auto-évaluation ; évaluation par les pairs</a:t>
            </a:r>
          </a:p>
          <a:p>
            <a:r>
              <a:rPr lang="fr-FR" sz="1200" dirty="0" smtClean="0"/>
              <a:t> Appropriation par les élèves des critères d'évaluation et des objectifs d’apprentissage</a:t>
            </a:r>
          </a:p>
          <a:p>
            <a:r>
              <a:rPr lang="fr-FR" sz="1200" dirty="0" smtClean="0"/>
              <a:t>Identification par les élèves de ce qui est acquis, de ses progrès, de ce qu’il faut encore travailler et planification de  son action </a:t>
            </a:r>
          </a:p>
          <a:p>
            <a:r>
              <a:rPr lang="fr-FR" sz="1200" dirty="0" smtClean="0"/>
              <a:t>Outils de travail entre les mains de l'élève lui permettant de suivre ses progrès. </a:t>
            </a:r>
          </a:p>
          <a:p>
            <a:endParaRPr lang="fr-FR" dirty="0"/>
          </a:p>
        </p:txBody>
      </p:sp>
      <p:sp>
        <p:nvSpPr>
          <p:cNvPr id="4" name="Espace réservé du numéro de diapositive 3"/>
          <p:cNvSpPr>
            <a:spLocks noGrp="1"/>
          </p:cNvSpPr>
          <p:nvPr>
            <p:ph type="sldNum" sz="quarter" idx="10"/>
          </p:nvPr>
        </p:nvSpPr>
        <p:spPr/>
        <p:txBody>
          <a:bodyPr/>
          <a:lstStyle/>
          <a:p>
            <a:fld id="{010CF914-E83B-41D0-AF88-4958F003D4DD}" type="slidenum">
              <a:rPr lang="fr-FR" smtClean="0"/>
              <a:pPr/>
              <a:t>13</a:t>
            </a:fld>
            <a:endParaRPr lang="fr-FR"/>
          </a:p>
        </p:txBody>
      </p:sp>
    </p:spTree>
    <p:extLst>
      <p:ext uri="{BB962C8B-B14F-4D97-AF65-F5344CB8AC3E}">
        <p14:creationId xmlns:p14="http://schemas.microsoft.com/office/powerpoint/2010/main" xmlns="" val="7000176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buFont typeface="Symbol" panose="05050102010706020507" pitchFamily="18" charset="2"/>
              <a:buChar char="®"/>
            </a:pPr>
            <a:r>
              <a:rPr lang="fr-FR" sz="1200" dirty="0" smtClean="0">
                <a:sym typeface="Symbol" panose="05050102010706020507" pitchFamily="18" charset="2"/>
              </a:rPr>
              <a:t> Faite à la fin de l’apprentissage</a:t>
            </a:r>
          </a:p>
          <a:p>
            <a:pPr marL="0" indent="0">
              <a:buNone/>
            </a:pPr>
            <a:endParaRPr lang="fr-FR" sz="1200" dirty="0" smtClean="0">
              <a:sym typeface="Symbol" panose="05050102010706020507" pitchFamily="18" charset="2"/>
            </a:endParaRPr>
          </a:p>
          <a:p>
            <a:r>
              <a:rPr lang="fr-FR" sz="1200" dirty="0" smtClean="0"/>
              <a:t>Fait le bilans des acquisitions des élèves, atteste le degré de maitrise d’une compétence en fin d’apprentissage</a:t>
            </a:r>
            <a:endParaRPr lang="fr-FR" sz="1200" dirty="0" smtClean="0">
              <a:effectLst/>
            </a:endParaRPr>
          </a:p>
          <a:p>
            <a:endParaRPr lang="fr-FR" dirty="0"/>
          </a:p>
        </p:txBody>
      </p:sp>
      <p:sp>
        <p:nvSpPr>
          <p:cNvPr id="4" name="Espace réservé du numéro de diapositive 3"/>
          <p:cNvSpPr>
            <a:spLocks noGrp="1"/>
          </p:cNvSpPr>
          <p:nvPr>
            <p:ph type="sldNum" sz="quarter" idx="10"/>
          </p:nvPr>
        </p:nvSpPr>
        <p:spPr/>
        <p:txBody>
          <a:bodyPr/>
          <a:lstStyle/>
          <a:p>
            <a:fld id="{010CF914-E83B-41D0-AF88-4958F003D4DD}" type="slidenum">
              <a:rPr lang="fr-FR" smtClean="0"/>
              <a:pPr/>
              <a:t>14</a:t>
            </a:fld>
            <a:endParaRPr lang="fr-FR"/>
          </a:p>
        </p:txBody>
      </p:sp>
    </p:spTree>
    <p:extLst>
      <p:ext uri="{BB962C8B-B14F-4D97-AF65-F5344CB8AC3E}">
        <p14:creationId xmlns:p14="http://schemas.microsoft.com/office/powerpoint/2010/main" xmlns="" val="7000176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C’est une évaluation qui ne concerne aucunement la formation</a:t>
            </a:r>
            <a:r>
              <a:rPr lang="fr-FR" baseline="0" dirty="0" smtClean="0"/>
              <a:t> : elle certifie, classe, sélectionne, valide l’orientation, …en somme elle n’appartient pas au métier d’enseignement.</a:t>
            </a:r>
            <a:endParaRPr lang="fr-FR" dirty="0"/>
          </a:p>
        </p:txBody>
      </p:sp>
      <p:sp>
        <p:nvSpPr>
          <p:cNvPr id="4" name="Espace réservé du numéro de diapositive 3"/>
          <p:cNvSpPr>
            <a:spLocks noGrp="1"/>
          </p:cNvSpPr>
          <p:nvPr>
            <p:ph type="sldNum" sz="quarter" idx="10"/>
          </p:nvPr>
        </p:nvSpPr>
        <p:spPr/>
        <p:txBody>
          <a:bodyPr/>
          <a:lstStyle/>
          <a:p>
            <a:fld id="{010CF914-E83B-41D0-AF88-4958F003D4DD}" type="slidenum">
              <a:rPr lang="fr-FR" smtClean="0"/>
              <a:pPr/>
              <a:t>15</a:t>
            </a:fld>
            <a:endParaRPr lang="fr-FR"/>
          </a:p>
        </p:txBody>
      </p:sp>
    </p:spTree>
    <p:extLst>
      <p:ext uri="{BB962C8B-B14F-4D97-AF65-F5344CB8AC3E}">
        <p14:creationId xmlns:p14="http://schemas.microsoft.com/office/powerpoint/2010/main" xmlns="" val="7000176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Et maintenant, on parle de la note chiffrée</a:t>
            </a:r>
            <a:r>
              <a:rPr lang="fr-FR" baseline="0" dirty="0" smtClean="0"/>
              <a:t> ? Pour des évaluations sommatives et certificatives c’est pratique et ça facilite la tâche du professeur. Mais pour les autres évaluation ce n’est pas pratique et ça complique la tâche du professeur !</a:t>
            </a:r>
            <a:endParaRPr lang="fr-FR" dirty="0"/>
          </a:p>
        </p:txBody>
      </p:sp>
      <p:sp>
        <p:nvSpPr>
          <p:cNvPr id="4" name="Espace réservé du numéro de diapositive 3"/>
          <p:cNvSpPr>
            <a:spLocks noGrp="1"/>
          </p:cNvSpPr>
          <p:nvPr>
            <p:ph type="sldNum" sz="quarter" idx="10"/>
          </p:nvPr>
        </p:nvSpPr>
        <p:spPr/>
        <p:txBody>
          <a:bodyPr/>
          <a:lstStyle/>
          <a:p>
            <a:fld id="{010CF914-E83B-41D0-AF88-4958F003D4DD}" type="slidenum">
              <a:rPr lang="fr-FR" smtClean="0"/>
              <a:pPr/>
              <a:t>16</a:t>
            </a:fld>
            <a:endParaRPr lang="fr-FR"/>
          </a:p>
        </p:txBody>
      </p:sp>
    </p:spTree>
    <p:extLst>
      <p:ext uri="{BB962C8B-B14F-4D97-AF65-F5344CB8AC3E}">
        <p14:creationId xmlns:p14="http://schemas.microsoft.com/office/powerpoint/2010/main" xmlns="" val="7000176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Pourquoi ne</a:t>
            </a:r>
            <a:r>
              <a:rPr lang="fr-FR" baseline="0" dirty="0" smtClean="0"/>
              <a:t> pas faire des grilles ? Certainement…MAIS…</a:t>
            </a:r>
          </a:p>
          <a:p>
            <a:r>
              <a:rPr lang="fr-FR" baseline="0" dirty="0" smtClean="0"/>
              <a:t>Elle ne doivent pas nous enfermer dans une pratique dénuée de sens vs action de formation</a:t>
            </a:r>
          </a:p>
          <a:p>
            <a:r>
              <a:rPr lang="fr-FR" baseline="0" dirty="0" smtClean="0"/>
              <a:t>ET</a:t>
            </a:r>
          </a:p>
          <a:p>
            <a:r>
              <a:rPr lang="fr-FR" baseline="0" dirty="0" smtClean="0"/>
              <a:t>Eloigner l’élève des apprentissages</a:t>
            </a:r>
            <a:endParaRPr lang="fr-FR" dirty="0"/>
          </a:p>
        </p:txBody>
      </p:sp>
      <p:sp>
        <p:nvSpPr>
          <p:cNvPr id="4" name="Espace réservé du numéro de diapositive 3"/>
          <p:cNvSpPr>
            <a:spLocks noGrp="1"/>
          </p:cNvSpPr>
          <p:nvPr>
            <p:ph type="sldNum" sz="quarter" idx="10"/>
          </p:nvPr>
        </p:nvSpPr>
        <p:spPr/>
        <p:txBody>
          <a:bodyPr/>
          <a:lstStyle/>
          <a:p>
            <a:fld id="{010CF914-E83B-41D0-AF88-4958F003D4DD}" type="slidenum">
              <a:rPr lang="fr-FR" smtClean="0"/>
              <a:pPr/>
              <a:t>17</a:t>
            </a:fld>
            <a:endParaRPr lang="fr-FR"/>
          </a:p>
        </p:txBody>
      </p:sp>
    </p:spTree>
    <p:extLst>
      <p:ext uri="{BB962C8B-B14F-4D97-AF65-F5344CB8AC3E}">
        <p14:creationId xmlns:p14="http://schemas.microsoft.com/office/powerpoint/2010/main" xmlns="" val="3406690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Ce référentiel</a:t>
            </a:r>
            <a:r>
              <a:rPr lang="fr-FR" baseline="0" dirty="0" smtClean="0"/>
              <a:t> est commun à tous les professeurs et CPE : à l’école, au collège, au lycée. Il pose le principe que tous les professeurs partagent une culture professionnelle commune qui s’articule autour de compétences explicites.</a:t>
            </a:r>
            <a:endParaRPr lang="fr-FR" dirty="0"/>
          </a:p>
        </p:txBody>
      </p:sp>
      <p:sp>
        <p:nvSpPr>
          <p:cNvPr id="4" name="Espace réservé du numéro de diapositive 3"/>
          <p:cNvSpPr>
            <a:spLocks noGrp="1"/>
          </p:cNvSpPr>
          <p:nvPr>
            <p:ph type="sldNum" sz="quarter" idx="10"/>
          </p:nvPr>
        </p:nvSpPr>
        <p:spPr/>
        <p:txBody>
          <a:bodyPr/>
          <a:lstStyle/>
          <a:p>
            <a:fld id="{010CF914-E83B-41D0-AF88-4958F003D4DD}" type="slidenum">
              <a:rPr lang="fr-FR" smtClean="0"/>
              <a:pPr/>
              <a:t>3</a:t>
            </a:fld>
            <a:endParaRPr lang="fr-FR"/>
          </a:p>
        </p:txBody>
      </p:sp>
    </p:spTree>
    <p:extLst>
      <p:ext uri="{BB962C8B-B14F-4D97-AF65-F5344CB8AC3E}">
        <p14:creationId xmlns:p14="http://schemas.microsoft.com/office/powerpoint/2010/main" xmlns="" val="3520824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La compétence</a:t>
            </a:r>
            <a:r>
              <a:rPr lang="fr-FR" baseline="0" dirty="0" smtClean="0"/>
              <a:t> P5. qui est spécifique aux professeurs explicite les attentes de l’institution en terme d’évaluation.</a:t>
            </a:r>
            <a:endParaRPr lang="fr-FR" dirty="0"/>
          </a:p>
        </p:txBody>
      </p:sp>
      <p:sp>
        <p:nvSpPr>
          <p:cNvPr id="4" name="Espace réservé du numéro de diapositive 3"/>
          <p:cNvSpPr>
            <a:spLocks noGrp="1"/>
          </p:cNvSpPr>
          <p:nvPr>
            <p:ph type="sldNum" sz="quarter" idx="10"/>
          </p:nvPr>
        </p:nvSpPr>
        <p:spPr/>
        <p:txBody>
          <a:bodyPr/>
          <a:lstStyle/>
          <a:p>
            <a:fld id="{010CF914-E83B-41D0-AF88-4958F003D4DD}" type="slidenum">
              <a:rPr lang="fr-FR" smtClean="0"/>
              <a:pPr/>
              <a:t>4</a:t>
            </a:fld>
            <a:endParaRPr lang="fr-FR"/>
          </a:p>
        </p:txBody>
      </p:sp>
    </p:spTree>
    <p:extLst>
      <p:ext uri="{BB962C8B-B14F-4D97-AF65-F5344CB8AC3E}">
        <p14:creationId xmlns:p14="http://schemas.microsoft.com/office/powerpoint/2010/main" xmlns="" val="2897074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Les attentes institutionnelles</a:t>
            </a:r>
            <a:r>
              <a:rPr lang="fr-FR" baseline="0" dirty="0" smtClean="0"/>
              <a:t> donnent du sens à la continuité collège-lycée dans la mesure où elles sont identiques au collège et au lycée. L’évaluation sert à mesurer la progression de l’acquisition des compétences et connaissances de chaque élève (différenciation intimement liée à la question de l’évaluation). Du point de vu de l’institution, l’évaluation ne doit pas être vécue par l’élève et sa famille comme un moyen de classement, de sanction, ou bien réduite à la seule notation. Un rôle clair doit être conféré à l’évaluation : « indiquer précisément ce qui est attendu de l’élève, de lui restituer un bilan détaillé de son travail et de lui donner les moyens de progresser et de résoudre ses difficultés scolaires », « faire de l’évaluation une démarche, et non seulement une mesure, afin que l’élève se sente valorisé et encouragé à prendre confiance en ses capacités et puisse progresser ».</a:t>
            </a:r>
            <a:endParaRPr lang="fr-FR" dirty="0"/>
          </a:p>
        </p:txBody>
      </p:sp>
      <p:sp>
        <p:nvSpPr>
          <p:cNvPr id="4" name="Espace réservé du numéro de diapositive 3"/>
          <p:cNvSpPr>
            <a:spLocks noGrp="1"/>
          </p:cNvSpPr>
          <p:nvPr>
            <p:ph type="sldNum" sz="quarter" idx="10"/>
          </p:nvPr>
        </p:nvSpPr>
        <p:spPr/>
        <p:txBody>
          <a:bodyPr/>
          <a:lstStyle/>
          <a:p>
            <a:fld id="{010CF914-E83B-41D0-AF88-4958F003D4DD}" type="slidenum">
              <a:rPr lang="fr-FR" smtClean="0"/>
              <a:pPr/>
              <a:t>5</a:t>
            </a:fld>
            <a:endParaRPr lang="fr-FR"/>
          </a:p>
        </p:txBody>
      </p:sp>
    </p:spTree>
    <p:extLst>
      <p:ext uri="{BB962C8B-B14F-4D97-AF65-F5344CB8AC3E}">
        <p14:creationId xmlns:p14="http://schemas.microsoft.com/office/powerpoint/2010/main" xmlns="" val="1966344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Les descripteurs</a:t>
            </a:r>
            <a:r>
              <a:rPr lang="fr-FR" baseline="0" dirty="0" smtClean="0"/>
              <a:t> guide la pratique professionnelle vers des attendus explicites : autoévaluation, élaboration d’outils communs, feed-back,</a:t>
            </a:r>
            <a:endParaRPr lang="fr-FR" dirty="0"/>
          </a:p>
        </p:txBody>
      </p:sp>
      <p:sp>
        <p:nvSpPr>
          <p:cNvPr id="4" name="Espace réservé du numéro de diapositive 3"/>
          <p:cNvSpPr>
            <a:spLocks noGrp="1"/>
          </p:cNvSpPr>
          <p:nvPr>
            <p:ph type="sldNum" sz="quarter" idx="10"/>
          </p:nvPr>
        </p:nvSpPr>
        <p:spPr/>
        <p:txBody>
          <a:bodyPr/>
          <a:lstStyle/>
          <a:p>
            <a:fld id="{010CF914-E83B-41D0-AF88-4958F003D4DD}" type="slidenum">
              <a:rPr lang="fr-FR" smtClean="0"/>
              <a:pPr/>
              <a:t>6</a:t>
            </a:fld>
            <a:endParaRPr lang="fr-FR"/>
          </a:p>
        </p:txBody>
      </p:sp>
    </p:spTree>
    <p:extLst>
      <p:ext uri="{BB962C8B-B14F-4D97-AF65-F5344CB8AC3E}">
        <p14:creationId xmlns:p14="http://schemas.microsoft.com/office/powerpoint/2010/main" xmlns="" val="1966344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La</a:t>
            </a:r>
            <a:r>
              <a:rPr lang="fr-FR" baseline="0" dirty="0" smtClean="0"/>
              <a:t> recherche en science de l’éducation ne pose pas de « frontière » entre le collège et le lycée en matière d’évaluation. Les résultats (étayés par des méta-analyses) montrent que la place de l’évaluation est avant tout un espace de question. En revanche, il est établi que son rôle est au cœur de la planification de la pratique d’enseignement en s’articulant avec la régulation, la motivation, l’explicitation et la différenciation. L’évaluation en soit ce n’est pas une panacée, ce n’est pas une vertu</a:t>
            </a:r>
            <a:r>
              <a:rPr lang="fr-FR" baseline="0" smtClean="0"/>
              <a:t>. A quelle condition l’évaluation peut jouer en un rôle ? On peut passer beaucoup de temps et faire perdre beaucoup de temps à nos élèves dans des tâches évaluative qui ne donnent ni d’information aux élèves ni aux professeurs, ou des informations qui sont plus démobilisatrices que mobilisatrices.</a:t>
            </a:r>
            <a:endParaRPr lang="fr-FR" dirty="0"/>
          </a:p>
        </p:txBody>
      </p:sp>
      <p:sp>
        <p:nvSpPr>
          <p:cNvPr id="4" name="Espace réservé du numéro de diapositive 3"/>
          <p:cNvSpPr>
            <a:spLocks noGrp="1"/>
          </p:cNvSpPr>
          <p:nvPr>
            <p:ph type="sldNum" sz="quarter" idx="10"/>
          </p:nvPr>
        </p:nvSpPr>
        <p:spPr/>
        <p:txBody>
          <a:bodyPr/>
          <a:lstStyle/>
          <a:p>
            <a:fld id="{010CF914-E83B-41D0-AF88-4958F003D4DD}" type="slidenum">
              <a:rPr lang="fr-FR" smtClean="0"/>
              <a:pPr/>
              <a:t>7</a:t>
            </a:fld>
            <a:endParaRPr lang="fr-FR"/>
          </a:p>
        </p:txBody>
      </p:sp>
    </p:spTree>
    <p:extLst>
      <p:ext uri="{BB962C8B-B14F-4D97-AF65-F5344CB8AC3E}">
        <p14:creationId xmlns:p14="http://schemas.microsoft.com/office/powerpoint/2010/main" xmlns="" val="39832632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La</a:t>
            </a:r>
            <a:r>
              <a:rPr lang="fr-FR" baseline="0" dirty="0" smtClean="0"/>
              <a:t> recherche en science de l’éducation ne pose pas de « frontière » entre le collège et le lycée en matière d’évaluation. Les résultats (étayés par des méta-analyses) montrent que la place de l’évaluation est avant tout un espace de question. En revanche, il est établi que son rôle est au cœur de la planification de la pratique d’enseignement en s’articulant avec la régulation, la motivation, l’explicitation et la différenciation. L’évaluation en soit ce n’est pas une panacée, ce n’est pas une vertu</a:t>
            </a:r>
            <a:r>
              <a:rPr lang="fr-FR" baseline="0" smtClean="0"/>
              <a:t>. A quelle condition l’évaluation peut jouer en un rôle ? On peut passer beaucoup de temps et faire perdre beaucoup de temps à nos élèves dans des tâches évaluative qui ne donnent ni d’information aux élèves ni aux professeurs, ou des informations qui sont plus démobilisatrices que mobilisatrices.</a:t>
            </a:r>
            <a:endParaRPr lang="fr-FR" dirty="0"/>
          </a:p>
        </p:txBody>
      </p:sp>
      <p:sp>
        <p:nvSpPr>
          <p:cNvPr id="4" name="Espace réservé du numéro de diapositive 3"/>
          <p:cNvSpPr>
            <a:spLocks noGrp="1"/>
          </p:cNvSpPr>
          <p:nvPr>
            <p:ph type="sldNum" sz="quarter" idx="10"/>
          </p:nvPr>
        </p:nvSpPr>
        <p:spPr/>
        <p:txBody>
          <a:bodyPr/>
          <a:lstStyle/>
          <a:p>
            <a:fld id="{010CF914-E83B-41D0-AF88-4958F003D4DD}" type="slidenum">
              <a:rPr lang="fr-FR" smtClean="0"/>
              <a:pPr/>
              <a:t>8</a:t>
            </a:fld>
            <a:endParaRPr lang="fr-FR"/>
          </a:p>
        </p:txBody>
      </p:sp>
    </p:spTree>
    <p:extLst>
      <p:ext uri="{BB962C8B-B14F-4D97-AF65-F5344CB8AC3E}">
        <p14:creationId xmlns:p14="http://schemas.microsoft.com/office/powerpoint/2010/main" xmlns="" val="39832632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François Muller propose</a:t>
            </a:r>
            <a:r>
              <a:rPr lang="fr-FR" baseline="0" dirty="0" smtClean="0"/>
              <a:t> une réflexion approfondi sur la problématique de l’évaluation qu’il envisage comme un processus. Selon lui il est temps d’opérer un déplacement d’une évaluation DES apprentissages à une évaluation POUR les apprentissages.</a:t>
            </a:r>
            <a:endParaRPr lang="fr-FR" dirty="0"/>
          </a:p>
        </p:txBody>
      </p:sp>
      <p:sp>
        <p:nvSpPr>
          <p:cNvPr id="4" name="Espace réservé du numéro de diapositive 3"/>
          <p:cNvSpPr>
            <a:spLocks noGrp="1"/>
          </p:cNvSpPr>
          <p:nvPr>
            <p:ph type="sldNum" sz="quarter" idx="10"/>
          </p:nvPr>
        </p:nvSpPr>
        <p:spPr/>
        <p:txBody>
          <a:bodyPr/>
          <a:lstStyle/>
          <a:p>
            <a:fld id="{010CF914-E83B-41D0-AF88-4958F003D4DD}" type="slidenum">
              <a:rPr lang="fr-FR" smtClean="0"/>
              <a:pPr/>
              <a:t>9</a:t>
            </a:fld>
            <a:endParaRPr lang="fr-FR"/>
          </a:p>
        </p:txBody>
      </p:sp>
    </p:spTree>
    <p:extLst>
      <p:ext uri="{BB962C8B-B14F-4D97-AF65-F5344CB8AC3E}">
        <p14:creationId xmlns:p14="http://schemas.microsoft.com/office/powerpoint/2010/main" xmlns="" val="1205178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Avant de parler d’outils,</a:t>
            </a:r>
            <a:r>
              <a:rPr lang="fr-FR" baseline="0" dirty="0" smtClean="0"/>
              <a:t> il n’est pas inutile de clarifier le vocabulaire. Avant d’aborder l’épineuse question de la note chiffrée qui ne tardera pas à se poser (s’imposer) il est indispensable d’être parfaitement au clair avec les différents types d’évaluations.</a:t>
            </a:r>
            <a:endParaRPr lang="fr-FR" dirty="0"/>
          </a:p>
        </p:txBody>
      </p:sp>
      <p:sp>
        <p:nvSpPr>
          <p:cNvPr id="4" name="Espace réservé du numéro de diapositive 3"/>
          <p:cNvSpPr>
            <a:spLocks noGrp="1"/>
          </p:cNvSpPr>
          <p:nvPr>
            <p:ph type="sldNum" sz="quarter" idx="10"/>
          </p:nvPr>
        </p:nvSpPr>
        <p:spPr/>
        <p:txBody>
          <a:bodyPr/>
          <a:lstStyle/>
          <a:p>
            <a:fld id="{010CF914-E83B-41D0-AF88-4958F003D4DD}" type="slidenum">
              <a:rPr lang="fr-FR" smtClean="0"/>
              <a:pPr/>
              <a:t>10</a:t>
            </a:fld>
            <a:endParaRPr lang="fr-FR"/>
          </a:p>
        </p:txBody>
      </p:sp>
    </p:spTree>
    <p:extLst>
      <p:ext uri="{BB962C8B-B14F-4D97-AF65-F5344CB8AC3E}">
        <p14:creationId xmlns:p14="http://schemas.microsoft.com/office/powerpoint/2010/main" xmlns="" val="700017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CB31FFE1-29FF-4C70-9E23-368910EA30F2}" type="datetime1">
              <a:rPr lang="fr-FR" smtClean="0"/>
              <a:pPr/>
              <a:t>15/03/2018</a:t>
            </a:fld>
            <a:endParaRPr lang="fr-FR"/>
          </a:p>
        </p:txBody>
      </p:sp>
      <p:sp>
        <p:nvSpPr>
          <p:cNvPr id="5" name="Espace réservé du pied de page 4"/>
          <p:cNvSpPr>
            <a:spLocks noGrp="1"/>
          </p:cNvSpPr>
          <p:nvPr>
            <p:ph type="ftr" sz="quarter" idx="11"/>
          </p:nvPr>
        </p:nvSpPr>
        <p:spPr/>
        <p:txBody>
          <a:bodyPr/>
          <a:lstStyle/>
          <a:p>
            <a:r>
              <a:rPr lang="fr-FR" smtClean="0"/>
              <a:t>Fabrice Le Meignen - Janvier 2018</a:t>
            </a:r>
            <a:endParaRPr lang="fr-FR"/>
          </a:p>
        </p:txBody>
      </p:sp>
      <p:sp>
        <p:nvSpPr>
          <p:cNvPr id="6" name="Espace réservé du numéro de diapositive 5"/>
          <p:cNvSpPr>
            <a:spLocks noGrp="1"/>
          </p:cNvSpPr>
          <p:nvPr>
            <p:ph type="sldNum" sz="quarter" idx="12"/>
          </p:nvPr>
        </p:nvSpPr>
        <p:spPr/>
        <p:txBody>
          <a:bodyPr/>
          <a:lstStyle/>
          <a:p>
            <a:fld id="{F6BC191D-E8B5-4EF8-BCE1-180D60CEC41A}" type="slidenum">
              <a:rPr lang="fr-FR" smtClean="0"/>
              <a:pPr/>
              <a:t>‹N°›</a:t>
            </a:fld>
            <a:endParaRPr lang="fr-FR"/>
          </a:p>
        </p:txBody>
      </p:sp>
    </p:spTree>
    <p:extLst>
      <p:ext uri="{BB962C8B-B14F-4D97-AF65-F5344CB8AC3E}">
        <p14:creationId xmlns:p14="http://schemas.microsoft.com/office/powerpoint/2010/main" xmlns="" val="1967384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BA4DB83-FFBB-45F0-805B-AC6E9E1D3556}" type="datetime1">
              <a:rPr lang="fr-FR" smtClean="0"/>
              <a:pPr/>
              <a:t>15/03/2018</a:t>
            </a:fld>
            <a:endParaRPr lang="fr-FR"/>
          </a:p>
        </p:txBody>
      </p:sp>
      <p:sp>
        <p:nvSpPr>
          <p:cNvPr id="5" name="Espace réservé du pied de page 4"/>
          <p:cNvSpPr>
            <a:spLocks noGrp="1"/>
          </p:cNvSpPr>
          <p:nvPr>
            <p:ph type="ftr" sz="quarter" idx="11"/>
          </p:nvPr>
        </p:nvSpPr>
        <p:spPr/>
        <p:txBody>
          <a:bodyPr/>
          <a:lstStyle/>
          <a:p>
            <a:r>
              <a:rPr lang="fr-FR" smtClean="0"/>
              <a:t>Fabrice Le Meignen - Janvier 2018</a:t>
            </a:r>
            <a:endParaRPr lang="fr-FR"/>
          </a:p>
        </p:txBody>
      </p:sp>
      <p:sp>
        <p:nvSpPr>
          <p:cNvPr id="6" name="Espace réservé du numéro de diapositive 5"/>
          <p:cNvSpPr>
            <a:spLocks noGrp="1"/>
          </p:cNvSpPr>
          <p:nvPr>
            <p:ph type="sldNum" sz="quarter" idx="12"/>
          </p:nvPr>
        </p:nvSpPr>
        <p:spPr/>
        <p:txBody>
          <a:bodyPr/>
          <a:lstStyle/>
          <a:p>
            <a:fld id="{F6BC191D-E8B5-4EF8-BCE1-180D60CEC41A}" type="slidenum">
              <a:rPr lang="fr-FR" smtClean="0"/>
              <a:pPr/>
              <a:t>‹N°›</a:t>
            </a:fld>
            <a:endParaRPr lang="fr-FR"/>
          </a:p>
        </p:txBody>
      </p:sp>
    </p:spTree>
    <p:extLst>
      <p:ext uri="{BB962C8B-B14F-4D97-AF65-F5344CB8AC3E}">
        <p14:creationId xmlns:p14="http://schemas.microsoft.com/office/powerpoint/2010/main" xmlns="" val="2548001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39F2E14-260C-4213-B3C3-1AE84BD2AC8D}" type="datetime1">
              <a:rPr lang="fr-FR" smtClean="0"/>
              <a:pPr/>
              <a:t>15/03/2018</a:t>
            </a:fld>
            <a:endParaRPr lang="fr-FR"/>
          </a:p>
        </p:txBody>
      </p:sp>
      <p:sp>
        <p:nvSpPr>
          <p:cNvPr id="5" name="Espace réservé du pied de page 4"/>
          <p:cNvSpPr>
            <a:spLocks noGrp="1"/>
          </p:cNvSpPr>
          <p:nvPr>
            <p:ph type="ftr" sz="quarter" idx="11"/>
          </p:nvPr>
        </p:nvSpPr>
        <p:spPr/>
        <p:txBody>
          <a:bodyPr/>
          <a:lstStyle/>
          <a:p>
            <a:r>
              <a:rPr lang="fr-FR" smtClean="0"/>
              <a:t>Fabrice Le Meignen - Janvier 2018</a:t>
            </a:r>
            <a:endParaRPr lang="fr-FR"/>
          </a:p>
        </p:txBody>
      </p:sp>
      <p:sp>
        <p:nvSpPr>
          <p:cNvPr id="6" name="Espace réservé du numéro de diapositive 5"/>
          <p:cNvSpPr>
            <a:spLocks noGrp="1"/>
          </p:cNvSpPr>
          <p:nvPr>
            <p:ph type="sldNum" sz="quarter" idx="12"/>
          </p:nvPr>
        </p:nvSpPr>
        <p:spPr/>
        <p:txBody>
          <a:bodyPr/>
          <a:lstStyle/>
          <a:p>
            <a:fld id="{F6BC191D-E8B5-4EF8-BCE1-180D60CEC41A}" type="slidenum">
              <a:rPr lang="fr-FR" smtClean="0"/>
              <a:pPr/>
              <a:t>‹N°›</a:t>
            </a:fld>
            <a:endParaRPr lang="fr-FR"/>
          </a:p>
        </p:txBody>
      </p:sp>
    </p:spTree>
    <p:extLst>
      <p:ext uri="{BB962C8B-B14F-4D97-AF65-F5344CB8AC3E}">
        <p14:creationId xmlns:p14="http://schemas.microsoft.com/office/powerpoint/2010/main" xmlns="" val="598263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7DB3DA4-CE79-464D-811C-A64C9DC134E1}" type="datetime1">
              <a:rPr lang="fr-FR" smtClean="0"/>
              <a:pPr/>
              <a:t>15/03/2018</a:t>
            </a:fld>
            <a:endParaRPr lang="fr-FR"/>
          </a:p>
        </p:txBody>
      </p:sp>
      <p:sp>
        <p:nvSpPr>
          <p:cNvPr id="5" name="Espace réservé du pied de page 4"/>
          <p:cNvSpPr>
            <a:spLocks noGrp="1"/>
          </p:cNvSpPr>
          <p:nvPr>
            <p:ph type="ftr" sz="quarter" idx="11"/>
          </p:nvPr>
        </p:nvSpPr>
        <p:spPr/>
        <p:txBody>
          <a:bodyPr/>
          <a:lstStyle/>
          <a:p>
            <a:r>
              <a:rPr lang="fr-FR" smtClean="0"/>
              <a:t>Fabrice Le Meignen - Janvier 2018</a:t>
            </a:r>
            <a:endParaRPr lang="fr-FR"/>
          </a:p>
        </p:txBody>
      </p:sp>
      <p:sp>
        <p:nvSpPr>
          <p:cNvPr id="6" name="Espace réservé du numéro de diapositive 5"/>
          <p:cNvSpPr>
            <a:spLocks noGrp="1"/>
          </p:cNvSpPr>
          <p:nvPr>
            <p:ph type="sldNum" sz="quarter" idx="12"/>
          </p:nvPr>
        </p:nvSpPr>
        <p:spPr/>
        <p:txBody>
          <a:bodyPr/>
          <a:lstStyle/>
          <a:p>
            <a:fld id="{F6BC191D-E8B5-4EF8-BCE1-180D60CEC41A}" type="slidenum">
              <a:rPr lang="fr-FR" smtClean="0"/>
              <a:pPr/>
              <a:t>‹N°›</a:t>
            </a:fld>
            <a:endParaRPr lang="fr-FR"/>
          </a:p>
        </p:txBody>
      </p:sp>
    </p:spTree>
    <p:extLst>
      <p:ext uri="{BB962C8B-B14F-4D97-AF65-F5344CB8AC3E}">
        <p14:creationId xmlns:p14="http://schemas.microsoft.com/office/powerpoint/2010/main" xmlns="" val="1428874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76FD232B-3B12-4B85-B9B7-016D944341BA}" type="datetime1">
              <a:rPr lang="fr-FR" smtClean="0"/>
              <a:pPr/>
              <a:t>15/03/2018</a:t>
            </a:fld>
            <a:endParaRPr lang="fr-FR"/>
          </a:p>
        </p:txBody>
      </p:sp>
      <p:sp>
        <p:nvSpPr>
          <p:cNvPr id="5" name="Espace réservé du pied de page 4"/>
          <p:cNvSpPr>
            <a:spLocks noGrp="1"/>
          </p:cNvSpPr>
          <p:nvPr>
            <p:ph type="ftr" sz="quarter" idx="11"/>
          </p:nvPr>
        </p:nvSpPr>
        <p:spPr/>
        <p:txBody>
          <a:bodyPr/>
          <a:lstStyle/>
          <a:p>
            <a:r>
              <a:rPr lang="fr-FR" smtClean="0"/>
              <a:t>Fabrice Le Meignen - Janvier 2018</a:t>
            </a:r>
            <a:endParaRPr lang="fr-FR"/>
          </a:p>
        </p:txBody>
      </p:sp>
      <p:sp>
        <p:nvSpPr>
          <p:cNvPr id="6" name="Espace réservé du numéro de diapositive 5"/>
          <p:cNvSpPr>
            <a:spLocks noGrp="1"/>
          </p:cNvSpPr>
          <p:nvPr>
            <p:ph type="sldNum" sz="quarter" idx="12"/>
          </p:nvPr>
        </p:nvSpPr>
        <p:spPr/>
        <p:txBody>
          <a:bodyPr/>
          <a:lstStyle/>
          <a:p>
            <a:fld id="{F6BC191D-E8B5-4EF8-BCE1-180D60CEC41A}" type="slidenum">
              <a:rPr lang="fr-FR" smtClean="0"/>
              <a:pPr/>
              <a:t>‹N°›</a:t>
            </a:fld>
            <a:endParaRPr lang="fr-FR"/>
          </a:p>
        </p:txBody>
      </p:sp>
    </p:spTree>
    <p:extLst>
      <p:ext uri="{BB962C8B-B14F-4D97-AF65-F5344CB8AC3E}">
        <p14:creationId xmlns:p14="http://schemas.microsoft.com/office/powerpoint/2010/main" xmlns="" val="2121445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A128633-CBDB-4FC8-B164-5FF6721DE0CD}" type="datetime1">
              <a:rPr lang="fr-FR" smtClean="0"/>
              <a:pPr/>
              <a:t>15/03/2018</a:t>
            </a:fld>
            <a:endParaRPr lang="fr-FR"/>
          </a:p>
        </p:txBody>
      </p:sp>
      <p:sp>
        <p:nvSpPr>
          <p:cNvPr id="6" name="Espace réservé du pied de page 5"/>
          <p:cNvSpPr>
            <a:spLocks noGrp="1"/>
          </p:cNvSpPr>
          <p:nvPr>
            <p:ph type="ftr" sz="quarter" idx="11"/>
          </p:nvPr>
        </p:nvSpPr>
        <p:spPr/>
        <p:txBody>
          <a:bodyPr/>
          <a:lstStyle/>
          <a:p>
            <a:r>
              <a:rPr lang="fr-FR" smtClean="0"/>
              <a:t>Fabrice Le Meignen - Janvier 2018</a:t>
            </a:r>
            <a:endParaRPr lang="fr-FR"/>
          </a:p>
        </p:txBody>
      </p:sp>
      <p:sp>
        <p:nvSpPr>
          <p:cNvPr id="7" name="Espace réservé du numéro de diapositive 6"/>
          <p:cNvSpPr>
            <a:spLocks noGrp="1"/>
          </p:cNvSpPr>
          <p:nvPr>
            <p:ph type="sldNum" sz="quarter" idx="12"/>
          </p:nvPr>
        </p:nvSpPr>
        <p:spPr/>
        <p:txBody>
          <a:bodyPr/>
          <a:lstStyle/>
          <a:p>
            <a:fld id="{F6BC191D-E8B5-4EF8-BCE1-180D60CEC41A}" type="slidenum">
              <a:rPr lang="fr-FR" smtClean="0"/>
              <a:pPr/>
              <a:t>‹N°›</a:t>
            </a:fld>
            <a:endParaRPr lang="fr-FR"/>
          </a:p>
        </p:txBody>
      </p:sp>
    </p:spTree>
    <p:extLst>
      <p:ext uri="{BB962C8B-B14F-4D97-AF65-F5344CB8AC3E}">
        <p14:creationId xmlns:p14="http://schemas.microsoft.com/office/powerpoint/2010/main" xmlns="" val="3902172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D2B23CD6-DF60-4458-ACF4-986537460F5C}" type="datetime1">
              <a:rPr lang="fr-FR" smtClean="0"/>
              <a:pPr/>
              <a:t>15/03/2018</a:t>
            </a:fld>
            <a:endParaRPr lang="fr-FR"/>
          </a:p>
        </p:txBody>
      </p:sp>
      <p:sp>
        <p:nvSpPr>
          <p:cNvPr id="8" name="Espace réservé du pied de page 7"/>
          <p:cNvSpPr>
            <a:spLocks noGrp="1"/>
          </p:cNvSpPr>
          <p:nvPr>
            <p:ph type="ftr" sz="quarter" idx="11"/>
          </p:nvPr>
        </p:nvSpPr>
        <p:spPr/>
        <p:txBody>
          <a:bodyPr/>
          <a:lstStyle/>
          <a:p>
            <a:r>
              <a:rPr lang="fr-FR" smtClean="0"/>
              <a:t>Fabrice Le Meignen - Janvier 2018</a:t>
            </a:r>
            <a:endParaRPr lang="fr-FR"/>
          </a:p>
        </p:txBody>
      </p:sp>
      <p:sp>
        <p:nvSpPr>
          <p:cNvPr id="9" name="Espace réservé du numéro de diapositive 8"/>
          <p:cNvSpPr>
            <a:spLocks noGrp="1"/>
          </p:cNvSpPr>
          <p:nvPr>
            <p:ph type="sldNum" sz="quarter" idx="12"/>
          </p:nvPr>
        </p:nvSpPr>
        <p:spPr/>
        <p:txBody>
          <a:bodyPr/>
          <a:lstStyle/>
          <a:p>
            <a:fld id="{F6BC191D-E8B5-4EF8-BCE1-180D60CEC41A}" type="slidenum">
              <a:rPr lang="fr-FR" smtClean="0"/>
              <a:pPr/>
              <a:t>‹N°›</a:t>
            </a:fld>
            <a:endParaRPr lang="fr-FR"/>
          </a:p>
        </p:txBody>
      </p:sp>
    </p:spTree>
    <p:extLst>
      <p:ext uri="{BB962C8B-B14F-4D97-AF65-F5344CB8AC3E}">
        <p14:creationId xmlns:p14="http://schemas.microsoft.com/office/powerpoint/2010/main" xmlns="" val="3054041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097E8BD1-AFC8-4ABF-A779-F4CAE5EB0C06}" type="datetime1">
              <a:rPr lang="fr-FR" smtClean="0"/>
              <a:pPr/>
              <a:t>15/03/2018</a:t>
            </a:fld>
            <a:endParaRPr lang="fr-FR"/>
          </a:p>
        </p:txBody>
      </p:sp>
      <p:sp>
        <p:nvSpPr>
          <p:cNvPr id="4" name="Espace réservé du pied de page 3"/>
          <p:cNvSpPr>
            <a:spLocks noGrp="1"/>
          </p:cNvSpPr>
          <p:nvPr>
            <p:ph type="ftr" sz="quarter" idx="11"/>
          </p:nvPr>
        </p:nvSpPr>
        <p:spPr/>
        <p:txBody>
          <a:bodyPr/>
          <a:lstStyle/>
          <a:p>
            <a:r>
              <a:rPr lang="fr-FR" smtClean="0"/>
              <a:t>Fabrice Le Meignen - Janvier 2018</a:t>
            </a:r>
            <a:endParaRPr lang="fr-FR"/>
          </a:p>
        </p:txBody>
      </p:sp>
      <p:sp>
        <p:nvSpPr>
          <p:cNvPr id="5" name="Espace réservé du numéro de diapositive 4"/>
          <p:cNvSpPr>
            <a:spLocks noGrp="1"/>
          </p:cNvSpPr>
          <p:nvPr>
            <p:ph type="sldNum" sz="quarter" idx="12"/>
          </p:nvPr>
        </p:nvSpPr>
        <p:spPr/>
        <p:txBody>
          <a:bodyPr/>
          <a:lstStyle/>
          <a:p>
            <a:fld id="{F6BC191D-E8B5-4EF8-BCE1-180D60CEC41A}" type="slidenum">
              <a:rPr lang="fr-FR" smtClean="0"/>
              <a:pPr/>
              <a:t>‹N°›</a:t>
            </a:fld>
            <a:endParaRPr lang="fr-FR"/>
          </a:p>
        </p:txBody>
      </p:sp>
    </p:spTree>
    <p:extLst>
      <p:ext uri="{BB962C8B-B14F-4D97-AF65-F5344CB8AC3E}">
        <p14:creationId xmlns:p14="http://schemas.microsoft.com/office/powerpoint/2010/main" xmlns="" val="344012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CB6A23B-337B-47CB-BB9C-BFB4EA5AC97C}" type="datetime1">
              <a:rPr lang="fr-FR" smtClean="0"/>
              <a:pPr/>
              <a:t>15/03/2018</a:t>
            </a:fld>
            <a:endParaRPr lang="fr-FR"/>
          </a:p>
        </p:txBody>
      </p:sp>
      <p:sp>
        <p:nvSpPr>
          <p:cNvPr id="3" name="Espace réservé du pied de page 2"/>
          <p:cNvSpPr>
            <a:spLocks noGrp="1"/>
          </p:cNvSpPr>
          <p:nvPr>
            <p:ph type="ftr" sz="quarter" idx="11"/>
          </p:nvPr>
        </p:nvSpPr>
        <p:spPr/>
        <p:txBody>
          <a:bodyPr/>
          <a:lstStyle/>
          <a:p>
            <a:r>
              <a:rPr lang="fr-FR" smtClean="0"/>
              <a:t>Fabrice Le Meignen - Janvier 2018</a:t>
            </a:r>
            <a:endParaRPr lang="fr-FR"/>
          </a:p>
        </p:txBody>
      </p:sp>
      <p:sp>
        <p:nvSpPr>
          <p:cNvPr id="4" name="Espace réservé du numéro de diapositive 3"/>
          <p:cNvSpPr>
            <a:spLocks noGrp="1"/>
          </p:cNvSpPr>
          <p:nvPr>
            <p:ph type="sldNum" sz="quarter" idx="12"/>
          </p:nvPr>
        </p:nvSpPr>
        <p:spPr/>
        <p:txBody>
          <a:bodyPr/>
          <a:lstStyle/>
          <a:p>
            <a:fld id="{F6BC191D-E8B5-4EF8-BCE1-180D60CEC41A}" type="slidenum">
              <a:rPr lang="fr-FR" smtClean="0"/>
              <a:pPr/>
              <a:t>‹N°›</a:t>
            </a:fld>
            <a:endParaRPr lang="fr-FR"/>
          </a:p>
        </p:txBody>
      </p:sp>
    </p:spTree>
    <p:extLst>
      <p:ext uri="{BB962C8B-B14F-4D97-AF65-F5344CB8AC3E}">
        <p14:creationId xmlns:p14="http://schemas.microsoft.com/office/powerpoint/2010/main" xmlns="" val="3131870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9B3A5101-E8E4-4743-B752-B902FF57C246}" type="datetime1">
              <a:rPr lang="fr-FR" smtClean="0"/>
              <a:pPr/>
              <a:t>15/03/2018</a:t>
            </a:fld>
            <a:endParaRPr lang="fr-FR"/>
          </a:p>
        </p:txBody>
      </p:sp>
      <p:sp>
        <p:nvSpPr>
          <p:cNvPr id="6" name="Espace réservé du pied de page 5"/>
          <p:cNvSpPr>
            <a:spLocks noGrp="1"/>
          </p:cNvSpPr>
          <p:nvPr>
            <p:ph type="ftr" sz="quarter" idx="11"/>
          </p:nvPr>
        </p:nvSpPr>
        <p:spPr/>
        <p:txBody>
          <a:bodyPr/>
          <a:lstStyle/>
          <a:p>
            <a:r>
              <a:rPr lang="fr-FR" smtClean="0"/>
              <a:t>Fabrice Le Meignen - Janvier 2018</a:t>
            </a:r>
            <a:endParaRPr lang="fr-FR"/>
          </a:p>
        </p:txBody>
      </p:sp>
      <p:sp>
        <p:nvSpPr>
          <p:cNvPr id="7" name="Espace réservé du numéro de diapositive 6"/>
          <p:cNvSpPr>
            <a:spLocks noGrp="1"/>
          </p:cNvSpPr>
          <p:nvPr>
            <p:ph type="sldNum" sz="quarter" idx="12"/>
          </p:nvPr>
        </p:nvSpPr>
        <p:spPr/>
        <p:txBody>
          <a:bodyPr/>
          <a:lstStyle/>
          <a:p>
            <a:fld id="{F6BC191D-E8B5-4EF8-BCE1-180D60CEC41A}" type="slidenum">
              <a:rPr lang="fr-FR" smtClean="0"/>
              <a:pPr/>
              <a:t>‹N°›</a:t>
            </a:fld>
            <a:endParaRPr lang="fr-FR"/>
          </a:p>
        </p:txBody>
      </p:sp>
    </p:spTree>
    <p:extLst>
      <p:ext uri="{BB962C8B-B14F-4D97-AF65-F5344CB8AC3E}">
        <p14:creationId xmlns:p14="http://schemas.microsoft.com/office/powerpoint/2010/main" xmlns="" val="717377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3AAE6505-3EBC-44E3-9DB4-42E05A447133}" type="datetime1">
              <a:rPr lang="fr-FR" smtClean="0"/>
              <a:pPr/>
              <a:t>15/03/2018</a:t>
            </a:fld>
            <a:endParaRPr lang="fr-FR"/>
          </a:p>
        </p:txBody>
      </p:sp>
      <p:sp>
        <p:nvSpPr>
          <p:cNvPr id="6" name="Espace réservé du pied de page 5"/>
          <p:cNvSpPr>
            <a:spLocks noGrp="1"/>
          </p:cNvSpPr>
          <p:nvPr>
            <p:ph type="ftr" sz="quarter" idx="11"/>
          </p:nvPr>
        </p:nvSpPr>
        <p:spPr/>
        <p:txBody>
          <a:bodyPr/>
          <a:lstStyle/>
          <a:p>
            <a:r>
              <a:rPr lang="fr-FR" smtClean="0"/>
              <a:t>Fabrice Le Meignen - Janvier 2018</a:t>
            </a:r>
            <a:endParaRPr lang="fr-FR"/>
          </a:p>
        </p:txBody>
      </p:sp>
      <p:sp>
        <p:nvSpPr>
          <p:cNvPr id="7" name="Espace réservé du numéro de diapositive 6"/>
          <p:cNvSpPr>
            <a:spLocks noGrp="1"/>
          </p:cNvSpPr>
          <p:nvPr>
            <p:ph type="sldNum" sz="quarter" idx="12"/>
          </p:nvPr>
        </p:nvSpPr>
        <p:spPr/>
        <p:txBody>
          <a:bodyPr/>
          <a:lstStyle/>
          <a:p>
            <a:fld id="{F6BC191D-E8B5-4EF8-BCE1-180D60CEC41A}" type="slidenum">
              <a:rPr lang="fr-FR" smtClean="0"/>
              <a:pPr/>
              <a:t>‹N°›</a:t>
            </a:fld>
            <a:endParaRPr lang="fr-FR"/>
          </a:p>
        </p:txBody>
      </p:sp>
    </p:spTree>
    <p:extLst>
      <p:ext uri="{BB962C8B-B14F-4D97-AF65-F5344CB8AC3E}">
        <p14:creationId xmlns:p14="http://schemas.microsoft.com/office/powerpoint/2010/main" xmlns="" val="2101300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6A79F7-686E-404B-9C1A-D6B1E2448445}" type="datetime1">
              <a:rPr lang="fr-FR" smtClean="0"/>
              <a:pPr/>
              <a:t>15/03/2018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Fabrice Le Meignen - Janvier 2018</a:t>
            </a: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BC191D-E8B5-4EF8-BCE1-180D60CEC41A}" type="slidenum">
              <a:rPr lang="fr-FR" smtClean="0"/>
              <a:pPr/>
              <a:t>‹N°›</a:t>
            </a:fld>
            <a:endParaRPr lang="fr-FR"/>
          </a:p>
        </p:txBody>
      </p:sp>
    </p:spTree>
    <p:extLst>
      <p:ext uri="{BB962C8B-B14F-4D97-AF65-F5344CB8AC3E}">
        <p14:creationId xmlns:p14="http://schemas.microsoft.com/office/powerpoint/2010/main" xmlns="" val="37501103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centre-alain-savary.ens-lyon.fr/CAS/nouvelles-professionnalites/formateurs/roland-goigoux-quels-savoirs-pour-les-formateur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hyperlink" Target="http://centre-alain-savary.ens-lyon.fr/CAS/nouvelles-professionnalites/formateurs/roland-goigoux-quels-savoirs-pour-les-formateur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hyperlink" Target="https://www.innoedulab.com/evaluer"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387424"/>
            <a:ext cx="9144000" cy="2808312"/>
          </a:xfrm>
        </p:spPr>
        <p:txBody>
          <a:bodyPr>
            <a:normAutofit/>
          </a:bodyPr>
          <a:lstStyle/>
          <a:p>
            <a:r>
              <a:rPr lang="fr-FR" dirty="0" smtClean="0"/>
              <a:t>Quelle place peut prendre l’évaluation</a:t>
            </a:r>
            <a:br>
              <a:rPr lang="fr-FR" dirty="0" smtClean="0"/>
            </a:br>
            <a:r>
              <a:rPr lang="fr-FR" dirty="0" smtClean="0"/>
              <a:t>dans une perspective de continuité collège / lycée ?</a:t>
            </a:r>
            <a:endParaRPr lang="fr-FR" dirty="0"/>
          </a:p>
        </p:txBody>
      </p:sp>
      <p:pic>
        <p:nvPicPr>
          <p:cNvPr id="35842" name="Picture 2" descr="Image associée"/>
          <p:cNvPicPr>
            <a:picLocks noChangeAspect="1" noChangeArrowheads="1"/>
          </p:cNvPicPr>
          <p:nvPr/>
        </p:nvPicPr>
        <p:blipFill>
          <a:blip r:embed="rId3" cstate="print"/>
          <a:srcRect/>
          <a:stretch>
            <a:fillRect/>
          </a:stretch>
        </p:blipFill>
        <p:spPr bwMode="auto">
          <a:xfrm>
            <a:off x="2360181" y="2127832"/>
            <a:ext cx="4423639" cy="4217889"/>
          </a:xfrm>
          <a:prstGeom prst="rect">
            <a:avLst/>
          </a:prstGeom>
          <a:noFill/>
        </p:spPr>
      </p:pic>
      <p:sp>
        <p:nvSpPr>
          <p:cNvPr id="4" name="Espace réservé du pied de page 3"/>
          <p:cNvSpPr>
            <a:spLocks noGrp="1"/>
          </p:cNvSpPr>
          <p:nvPr>
            <p:ph type="ftr" sz="quarter" idx="11"/>
          </p:nvPr>
        </p:nvSpPr>
        <p:spPr/>
        <p:txBody>
          <a:bodyPr/>
          <a:lstStyle/>
          <a:p>
            <a:r>
              <a:rPr lang="fr-FR" smtClean="0"/>
              <a:t>Fabrice Le Meignen - Janvier 2018</a:t>
            </a:r>
            <a:endParaRPr lang="fr-FR"/>
          </a:p>
        </p:txBody>
      </p:sp>
    </p:spTree>
    <p:extLst>
      <p:ext uri="{BB962C8B-B14F-4D97-AF65-F5344CB8AC3E}">
        <p14:creationId xmlns:p14="http://schemas.microsoft.com/office/powerpoint/2010/main" xmlns="" val="37661626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51520" y="44624"/>
            <a:ext cx="8712968" cy="584775"/>
          </a:xfrm>
          <a:prstGeom prst="rect">
            <a:avLst/>
          </a:prstGeom>
          <a:noFill/>
        </p:spPr>
        <p:txBody>
          <a:bodyPr wrap="square" rtlCol="0">
            <a:spAutoFit/>
          </a:bodyPr>
          <a:lstStyle/>
          <a:p>
            <a:r>
              <a:rPr lang="fr-FR" sz="3200" dirty="0" smtClean="0"/>
              <a:t>Et si on prenait le temps de clarifier le vocabulaire ?</a:t>
            </a:r>
            <a:endParaRPr lang="fr-FR" sz="3200" dirty="0"/>
          </a:p>
        </p:txBody>
      </p:sp>
      <p:sp>
        <p:nvSpPr>
          <p:cNvPr id="6" name="ZoneTexte 5"/>
          <p:cNvSpPr txBox="1"/>
          <p:nvPr/>
        </p:nvSpPr>
        <p:spPr>
          <a:xfrm rot="501130">
            <a:off x="4222642" y="2086121"/>
            <a:ext cx="4356484" cy="584775"/>
          </a:xfrm>
          <a:prstGeom prst="rect">
            <a:avLst/>
          </a:prstGeom>
          <a:noFill/>
        </p:spPr>
        <p:txBody>
          <a:bodyPr wrap="square" rtlCol="0">
            <a:spAutoFit/>
          </a:bodyPr>
          <a:lstStyle/>
          <a:p>
            <a:r>
              <a:rPr lang="fr-FR" sz="3200" dirty="0" smtClean="0"/>
              <a:t>Evaluation diagnostique</a:t>
            </a:r>
            <a:endParaRPr lang="fr-FR" sz="3200" dirty="0"/>
          </a:p>
        </p:txBody>
      </p:sp>
      <p:sp>
        <p:nvSpPr>
          <p:cNvPr id="7" name="ZoneTexte 6"/>
          <p:cNvSpPr txBox="1"/>
          <p:nvPr/>
        </p:nvSpPr>
        <p:spPr>
          <a:xfrm rot="21344357">
            <a:off x="3626447" y="5347496"/>
            <a:ext cx="4356484" cy="584775"/>
          </a:xfrm>
          <a:prstGeom prst="rect">
            <a:avLst/>
          </a:prstGeom>
          <a:noFill/>
        </p:spPr>
        <p:txBody>
          <a:bodyPr wrap="square" rtlCol="0">
            <a:spAutoFit/>
          </a:bodyPr>
          <a:lstStyle/>
          <a:p>
            <a:r>
              <a:rPr lang="fr-FR" sz="3200" dirty="0" smtClean="0"/>
              <a:t>Evaluation formative</a:t>
            </a:r>
            <a:endParaRPr lang="fr-FR" sz="3200" dirty="0"/>
          </a:p>
        </p:txBody>
      </p:sp>
      <p:sp>
        <p:nvSpPr>
          <p:cNvPr id="8" name="ZoneTexte 7"/>
          <p:cNvSpPr txBox="1"/>
          <p:nvPr/>
        </p:nvSpPr>
        <p:spPr>
          <a:xfrm rot="20809568">
            <a:off x="529289" y="1037422"/>
            <a:ext cx="4356484" cy="584775"/>
          </a:xfrm>
          <a:prstGeom prst="rect">
            <a:avLst/>
          </a:prstGeom>
          <a:noFill/>
        </p:spPr>
        <p:txBody>
          <a:bodyPr wrap="square" rtlCol="0">
            <a:spAutoFit/>
          </a:bodyPr>
          <a:lstStyle/>
          <a:p>
            <a:r>
              <a:rPr lang="fr-FR" sz="3200" dirty="0" smtClean="0"/>
              <a:t>Evaluation formatrice</a:t>
            </a:r>
            <a:endParaRPr lang="fr-FR" sz="3200" dirty="0"/>
          </a:p>
        </p:txBody>
      </p:sp>
      <p:sp>
        <p:nvSpPr>
          <p:cNvPr id="9" name="ZoneTexte 8"/>
          <p:cNvSpPr txBox="1"/>
          <p:nvPr/>
        </p:nvSpPr>
        <p:spPr>
          <a:xfrm rot="348387">
            <a:off x="2463870" y="3143813"/>
            <a:ext cx="4356484" cy="584775"/>
          </a:xfrm>
          <a:prstGeom prst="rect">
            <a:avLst/>
          </a:prstGeom>
          <a:noFill/>
        </p:spPr>
        <p:txBody>
          <a:bodyPr wrap="square" rtlCol="0">
            <a:spAutoFit/>
          </a:bodyPr>
          <a:lstStyle/>
          <a:p>
            <a:r>
              <a:rPr lang="fr-FR" sz="3200" dirty="0" smtClean="0"/>
              <a:t>Evaluation sommative</a:t>
            </a:r>
            <a:endParaRPr lang="fr-FR" sz="3200" dirty="0"/>
          </a:p>
        </p:txBody>
      </p:sp>
      <p:sp>
        <p:nvSpPr>
          <p:cNvPr id="10" name="ZoneTexte 9"/>
          <p:cNvSpPr txBox="1"/>
          <p:nvPr/>
        </p:nvSpPr>
        <p:spPr>
          <a:xfrm rot="21015680">
            <a:off x="557622" y="4513327"/>
            <a:ext cx="4356484" cy="584775"/>
          </a:xfrm>
          <a:prstGeom prst="rect">
            <a:avLst/>
          </a:prstGeom>
          <a:noFill/>
        </p:spPr>
        <p:txBody>
          <a:bodyPr wrap="square" rtlCol="0">
            <a:spAutoFit/>
          </a:bodyPr>
          <a:lstStyle/>
          <a:p>
            <a:r>
              <a:rPr lang="fr-FR" sz="3200" dirty="0" smtClean="0"/>
              <a:t>Evaluation certificative</a:t>
            </a:r>
            <a:endParaRPr lang="fr-FR" sz="3200" dirty="0"/>
          </a:p>
        </p:txBody>
      </p:sp>
      <p:sp>
        <p:nvSpPr>
          <p:cNvPr id="11" name="Espace réservé du pied de page 10"/>
          <p:cNvSpPr>
            <a:spLocks noGrp="1"/>
          </p:cNvSpPr>
          <p:nvPr>
            <p:ph type="ftr" sz="quarter" idx="11"/>
          </p:nvPr>
        </p:nvSpPr>
        <p:spPr/>
        <p:txBody>
          <a:bodyPr/>
          <a:lstStyle/>
          <a:p>
            <a:r>
              <a:rPr lang="fr-FR" smtClean="0"/>
              <a:t>Fabrice Le Meignen - Janvier 2018</a:t>
            </a:r>
            <a:endParaRPr lang="fr-FR"/>
          </a:p>
        </p:txBody>
      </p:sp>
    </p:spTree>
    <p:extLst>
      <p:ext uri="{BB962C8B-B14F-4D97-AF65-F5344CB8AC3E}">
        <p14:creationId xmlns:p14="http://schemas.microsoft.com/office/powerpoint/2010/main" xmlns="" val="14422209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511" y="3645024"/>
            <a:ext cx="9180512" cy="2088232"/>
          </a:xfrm>
        </p:spPr>
        <p:txBody>
          <a:bodyPr>
            <a:noAutofit/>
          </a:bodyPr>
          <a:lstStyle/>
          <a:p>
            <a:pPr algn="l"/>
            <a:r>
              <a:rPr lang="fr-FR" sz="2800" dirty="0" smtClean="0">
                <a:latin typeface="+mn-lt"/>
              </a:rPr>
              <a:t>Elle </a:t>
            </a:r>
            <a:r>
              <a:rPr lang="fr-FR" sz="2800" dirty="0">
                <a:latin typeface="+mn-lt"/>
              </a:rPr>
              <a:t>permet d’identifier les connaissances </a:t>
            </a:r>
            <a:r>
              <a:rPr lang="fr-FR" sz="2800" dirty="0" smtClean="0">
                <a:latin typeface="+mn-lt"/>
              </a:rPr>
              <a:t>préalables et </a:t>
            </a:r>
            <a:r>
              <a:rPr lang="fr-FR" sz="2800" dirty="0">
                <a:latin typeface="+mn-lt"/>
              </a:rPr>
              <a:t>les représentations des </a:t>
            </a:r>
            <a:r>
              <a:rPr lang="fr-FR" sz="2800" dirty="0" smtClean="0">
                <a:latin typeface="+mn-lt"/>
              </a:rPr>
              <a:t>élèves </a:t>
            </a:r>
            <a:r>
              <a:rPr lang="fr-FR" sz="2800" dirty="0">
                <a:latin typeface="+mn-lt"/>
              </a:rPr>
              <a:t>avant une séquence </a:t>
            </a:r>
            <a:r>
              <a:rPr lang="fr-FR" sz="2800" dirty="0" smtClean="0">
                <a:latin typeface="+mn-lt"/>
              </a:rPr>
              <a:t>d’apprentissage.</a:t>
            </a:r>
            <a:endParaRPr lang="fr-FR" sz="2800" dirty="0">
              <a:latin typeface="+mn-lt"/>
            </a:endParaRPr>
          </a:p>
        </p:txBody>
      </p:sp>
      <p:sp>
        <p:nvSpPr>
          <p:cNvPr id="4" name="ZoneTexte 3"/>
          <p:cNvSpPr txBox="1"/>
          <p:nvPr/>
        </p:nvSpPr>
        <p:spPr>
          <a:xfrm>
            <a:off x="251520" y="44624"/>
            <a:ext cx="8712968" cy="584775"/>
          </a:xfrm>
          <a:prstGeom prst="rect">
            <a:avLst/>
          </a:prstGeom>
          <a:noFill/>
        </p:spPr>
        <p:txBody>
          <a:bodyPr wrap="square" rtlCol="0">
            <a:spAutoFit/>
          </a:bodyPr>
          <a:lstStyle/>
          <a:p>
            <a:r>
              <a:rPr lang="fr-FR" sz="3200" dirty="0" smtClean="0"/>
              <a:t>Et si on prenait le temps de clarifier le vocabulaire ?</a:t>
            </a:r>
            <a:endParaRPr lang="fr-FR" sz="3200" dirty="0"/>
          </a:p>
        </p:txBody>
      </p:sp>
      <p:sp>
        <p:nvSpPr>
          <p:cNvPr id="6" name="ZoneTexte 5"/>
          <p:cNvSpPr txBox="1"/>
          <p:nvPr/>
        </p:nvSpPr>
        <p:spPr>
          <a:xfrm rot="501130">
            <a:off x="4222642" y="2086121"/>
            <a:ext cx="4356484" cy="584775"/>
          </a:xfrm>
          <a:prstGeom prst="rect">
            <a:avLst/>
          </a:prstGeom>
          <a:noFill/>
        </p:spPr>
        <p:txBody>
          <a:bodyPr wrap="square" rtlCol="0">
            <a:spAutoFit/>
          </a:bodyPr>
          <a:lstStyle/>
          <a:p>
            <a:r>
              <a:rPr lang="fr-FR" sz="3200" b="1" dirty="0" smtClean="0">
                <a:solidFill>
                  <a:srgbClr val="00B050"/>
                </a:solidFill>
              </a:rPr>
              <a:t>Evaluation diagnostique</a:t>
            </a:r>
            <a:endParaRPr lang="fr-FR" sz="3200" b="1" dirty="0">
              <a:solidFill>
                <a:srgbClr val="00B050"/>
              </a:solidFill>
            </a:endParaRPr>
          </a:p>
        </p:txBody>
      </p:sp>
      <p:sp>
        <p:nvSpPr>
          <p:cNvPr id="5" name="Espace réservé du pied de page 4"/>
          <p:cNvSpPr>
            <a:spLocks noGrp="1"/>
          </p:cNvSpPr>
          <p:nvPr>
            <p:ph type="ftr" sz="quarter" idx="11"/>
          </p:nvPr>
        </p:nvSpPr>
        <p:spPr/>
        <p:txBody>
          <a:bodyPr/>
          <a:lstStyle/>
          <a:p>
            <a:r>
              <a:rPr lang="fr-FR" smtClean="0"/>
              <a:t>Fabrice Le Meignen - Janvier 2018</a:t>
            </a:r>
            <a:endParaRPr lang="fr-FR"/>
          </a:p>
        </p:txBody>
      </p:sp>
    </p:spTree>
    <p:extLst>
      <p:ext uri="{BB962C8B-B14F-4D97-AF65-F5344CB8AC3E}">
        <p14:creationId xmlns:p14="http://schemas.microsoft.com/office/powerpoint/2010/main" xmlns="" val="30741422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51520" y="44624"/>
            <a:ext cx="8712968" cy="584775"/>
          </a:xfrm>
          <a:prstGeom prst="rect">
            <a:avLst/>
          </a:prstGeom>
          <a:noFill/>
        </p:spPr>
        <p:txBody>
          <a:bodyPr wrap="square" rtlCol="0">
            <a:spAutoFit/>
          </a:bodyPr>
          <a:lstStyle/>
          <a:p>
            <a:r>
              <a:rPr lang="fr-FR" sz="3200" dirty="0" smtClean="0"/>
              <a:t>Et si on prenait le temps de clarifier le vocabulaire ?</a:t>
            </a:r>
            <a:endParaRPr lang="fr-FR" sz="3200" dirty="0"/>
          </a:p>
        </p:txBody>
      </p:sp>
      <p:sp>
        <p:nvSpPr>
          <p:cNvPr id="7" name="ZoneTexte 6"/>
          <p:cNvSpPr txBox="1"/>
          <p:nvPr/>
        </p:nvSpPr>
        <p:spPr>
          <a:xfrm rot="21344357">
            <a:off x="3626447" y="5318215"/>
            <a:ext cx="4356484" cy="584775"/>
          </a:xfrm>
          <a:prstGeom prst="rect">
            <a:avLst/>
          </a:prstGeom>
          <a:noFill/>
        </p:spPr>
        <p:txBody>
          <a:bodyPr wrap="square" rtlCol="0">
            <a:spAutoFit/>
          </a:bodyPr>
          <a:lstStyle/>
          <a:p>
            <a:r>
              <a:rPr lang="fr-FR" sz="3200" b="1" dirty="0" smtClean="0">
                <a:solidFill>
                  <a:srgbClr val="00B050"/>
                </a:solidFill>
              </a:rPr>
              <a:t>Evaluation formative</a:t>
            </a:r>
            <a:endParaRPr lang="fr-FR" sz="3200" b="1" dirty="0">
              <a:solidFill>
                <a:srgbClr val="00B050"/>
              </a:solidFill>
            </a:endParaRPr>
          </a:p>
        </p:txBody>
      </p:sp>
      <p:sp>
        <p:nvSpPr>
          <p:cNvPr id="11" name="Titre 1"/>
          <p:cNvSpPr>
            <a:spLocks noGrp="1"/>
          </p:cNvSpPr>
          <p:nvPr>
            <p:ph type="title"/>
          </p:nvPr>
        </p:nvSpPr>
        <p:spPr>
          <a:xfrm>
            <a:off x="0" y="980728"/>
            <a:ext cx="9180512" cy="4629874"/>
          </a:xfrm>
        </p:spPr>
        <p:txBody>
          <a:bodyPr>
            <a:noAutofit/>
          </a:bodyPr>
          <a:lstStyle/>
          <a:p>
            <a:pPr algn="l"/>
            <a:r>
              <a:rPr lang="fr-FR" sz="2800" dirty="0" smtClean="0">
                <a:latin typeface="+mn-lt"/>
              </a:rPr>
              <a:t>Elle permet à l’</a:t>
            </a:r>
            <a:r>
              <a:rPr lang="fr-FR" sz="2800" b="1" dirty="0" smtClean="0">
                <a:latin typeface="+mn-lt"/>
              </a:rPr>
              <a:t>enseignant</a:t>
            </a:r>
            <a:r>
              <a:rPr lang="fr-FR" sz="2800" dirty="0" smtClean="0">
                <a:latin typeface="+mn-lt"/>
              </a:rPr>
              <a:t> de réguler sa pratique en tenant compte des réussites, des difficultés, des erreurs des élèves. Cette évaluation n’est pas une évaluation-bilan, car les élèves sont en phase d’apprentissage. Les erreurs, inhérentes à tout apprentissage, sont des indicateurs permettant d’apporter des remédiations adaptées, des activités complémentaires pour conduire tous les élèves vers la réussite.</a:t>
            </a:r>
            <a:endParaRPr lang="fr-FR" sz="2800" dirty="0">
              <a:latin typeface="+mn-lt"/>
            </a:endParaRPr>
          </a:p>
        </p:txBody>
      </p:sp>
      <p:sp>
        <p:nvSpPr>
          <p:cNvPr id="5" name="Espace réservé du pied de page 4"/>
          <p:cNvSpPr>
            <a:spLocks noGrp="1"/>
          </p:cNvSpPr>
          <p:nvPr>
            <p:ph type="ftr" sz="quarter" idx="11"/>
          </p:nvPr>
        </p:nvSpPr>
        <p:spPr/>
        <p:txBody>
          <a:bodyPr/>
          <a:lstStyle/>
          <a:p>
            <a:r>
              <a:rPr lang="fr-FR" smtClean="0"/>
              <a:t>Fabrice Le Meignen - Janvier 2018</a:t>
            </a:r>
            <a:endParaRPr lang="fr-FR"/>
          </a:p>
        </p:txBody>
      </p:sp>
    </p:spTree>
    <p:extLst>
      <p:ext uri="{BB962C8B-B14F-4D97-AF65-F5344CB8AC3E}">
        <p14:creationId xmlns:p14="http://schemas.microsoft.com/office/powerpoint/2010/main" xmlns="" val="3135919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51520" y="44624"/>
            <a:ext cx="8712968" cy="584775"/>
          </a:xfrm>
          <a:prstGeom prst="rect">
            <a:avLst/>
          </a:prstGeom>
          <a:noFill/>
        </p:spPr>
        <p:txBody>
          <a:bodyPr wrap="square" rtlCol="0">
            <a:spAutoFit/>
          </a:bodyPr>
          <a:lstStyle/>
          <a:p>
            <a:r>
              <a:rPr lang="fr-FR" sz="3200" dirty="0" smtClean="0"/>
              <a:t>Et si on prenait le temps de clarifier le vocabulaire ?</a:t>
            </a:r>
            <a:endParaRPr lang="fr-FR" sz="3200" dirty="0"/>
          </a:p>
        </p:txBody>
      </p:sp>
      <p:sp>
        <p:nvSpPr>
          <p:cNvPr id="8" name="ZoneTexte 7"/>
          <p:cNvSpPr txBox="1"/>
          <p:nvPr/>
        </p:nvSpPr>
        <p:spPr>
          <a:xfrm rot="20809568">
            <a:off x="529289" y="965414"/>
            <a:ext cx="4356484" cy="584775"/>
          </a:xfrm>
          <a:prstGeom prst="rect">
            <a:avLst/>
          </a:prstGeom>
          <a:noFill/>
        </p:spPr>
        <p:txBody>
          <a:bodyPr wrap="square" rtlCol="0">
            <a:spAutoFit/>
          </a:bodyPr>
          <a:lstStyle/>
          <a:p>
            <a:r>
              <a:rPr lang="fr-FR" sz="3200" b="1" dirty="0" smtClean="0">
                <a:solidFill>
                  <a:srgbClr val="00B050"/>
                </a:solidFill>
              </a:rPr>
              <a:t>Evaluation formatrice</a:t>
            </a:r>
            <a:endParaRPr lang="fr-FR" sz="3200" b="1" dirty="0">
              <a:solidFill>
                <a:srgbClr val="00B050"/>
              </a:solidFill>
            </a:endParaRPr>
          </a:p>
        </p:txBody>
      </p:sp>
      <p:sp>
        <p:nvSpPr>
          <p:cNvPr id="11" name="Titre 1"/>
          <p:cNvSpPr>
            <a:spLocks noGrp="1"/>
          </p:cNvSpPr>
          <p:nvPr>
            <p:ph type="title"/>
          </p:nvPr>
        </p:nvSpPr>
        <p:spPr>
          <a:xfrm>
            <a:off x="-36511" y="1916832"/>
            <a:ext cx="9180512" cy="4819069"/>
          </a:xfrm>
        </p:spPr>
        <p:txBody>
          <a:bodyPr>
            <a:noAutofit/>
          </a:bodyPr>
          <a:lstStyle/>
          <a:p>
            <a:pPr algn="l"/>
            <a:r>
              <a:rPr lang="fr-FR" sz="2000" dirty="0" smtClean="0"/>
              <a:t>C’est une </a:t>
            </a:r>
            <a:r>
              <a:rPr lang="fr-FR" sz="2000" dirty="0"/>
              <a:t>évaluation qui « vise à rendre l'apprenant gestionnaire de la régulation de l'apprentissage en lui permettant de construire un modèle personnel </a:t>
            </a:r>
            <a:r>
              <a:rPr lang="fr-FR" sz="2000" dirty="0" smtClean="0"/>
              <a:t>d'action.</a:t>
            </a:r>
            <a:r>
              <a:rPr lang="fr-FR" sz="2000" dirty="0"/>
              <a:t/>
            </a:r>
            <a:br>
              <a:rPr lang="fr-FR" sz="2000" dirty="0"/>
            </a:br>
            <a:r>
              <a:rPr lang="fr-FR" sz="2000" dirty="0"/>
              <a:t>L'évaluation formatrice reprend le concept d'évaluation formative. Elle s'en distingue par le fait que « c'est </a:t>
            </a:r>
            <a:r>
              <a:rPr lang="fr-FR" sz="2000" b="1" dirty="0"/>
              <a:t>l'élève lui-même </a:t>
            </a:r>
            <a:r>
              <a:rPr lang="fr-FR" sz="2000" dirty="0"/>
              <a:t>qui doit assurer la régulation du circuit d'apprentissage, la gestion de ses erreurs et de ses réussites. » (G. </a:t>
            </a:r>
            <a:r>
              <a:rPr lang="fr-FR" sz="2000" dirty="0" err="1"/>
              <a:t>Scallon</a:t>
            </a:r>
            <a:r>
              <a:rPr lang="fr-FR" sz="2000" dirty="0"/>
              <a:t>, 1982)</a:t>
            </a:r>
            <a:br>
              <a:rPr lang="fr-FR" sz="2000" dirty="0"/>
            </a:br>
            <a:r>
              <a:rPr lang="fr-FR" sz="2000" dirty="0"/>
              <a:t>L'évaluation formatrice pose comme point de départ que les instruments privilégiés de la construction des apprentissages sont :</a:t>
            </a:r>
            <a:br>
              <a:rPr lang="fr-FR" sz="2000" dirty="0"/>
            </a:br>
            <a:r>
              <a:rPr lang="fr-FR" sz="2000" dirty="0" smtClean="0"/>
              <a:t>   - l'appropriation </a:t>
            </a:r>
            <a:r>
              <a:rPr lang="fr-FR" sz="2000" dirty="0"/>
              <a:t>par les élèves des critères d'évaluation des enseignants</a:t>
            </a:r>
            <a:br>
              <a:rPr lang="fr-FR" sz="2000" dirty="0"/>
            </a:br>
            <a:r>
              <a:rPr lang="fr-FR" sz="2000" dirty="0" smtClean="0"/>
              <a:t>   - la </a:t>
            </a:r>
            <a:r>
              <a:rPr lang="fr-FR" sz="2000" dirty="0"/>
              <a:t>pratique de l'</a:t>
            </a:r>
            <a:r>
              <a:rPr lang="fr-FR" sz="2000" dirty="0" err="1"/>
              <a:t>auto-contrôle</a:t>
            </a:r>
            <a:r>
              <a:rPr lang="fr-FR" sz="2000" dirty="0"/>
              <a:t>, l'autogestion des erreurs</a:t>
            </a:r>
            <a:br>
              <a:rPr lang="fr-FR" sz="2000" dirty="0"/>
            </a:br>
            <a:r>
              <a:rPr lang="fr-FR" sz="2000" dirty="0" smtClean="0"/>
              <a:t>   - la </a:t>
            </a:r>
            <a:r>
              <a:rPr lang="fr-FR" sz="2000" dirty="0"/>
              <a:t>maîtrise des processus d'anticipation et de planification de l'action.</a:t>
            </a:r>
          </a:p>
        </p:txBody>
      </p:sp>
      <p:sp>
        <p:nvSpPr>
          <p:cNvPr id="5" name="Espace réservé du pied de page 4"/>
          <p:cNvSpPr>
            <a:spLocks noGrp="1"/>
          </p:cNvSpPr>
          <p:nvPr>
            <p:ph type="ftr" sz="quarter" idx="11"/>
          </p:nvPr>
        </p:nvSpPr>
        <p:spPr/>
        <p:txBody>
          <a:bodyPr/>
          <a:lstStyle/>
          <a:p>
            <a:r>
              <a:rPr lang="fr-FR" smtClean="0"/>
              <a:t>Fabrice Le Meignen - Janvier 2018</a:t>
            </a:r>
            <a:endParaRPr lang="fr-FR"/>
          </a:p>
        </p:txBody>
      </p:sp>
    </p:spTree>
    <p:extLst>
      <p:ext uri="{BB962C8B-B14F-4D97-AF65-F5344CB8AC3E}">
        <p14:creationId xmlns:p14="http://schemas.microsoft.com/office/powerpoint/2010/main" xmlns="" val="4505867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51520" y="44624"/>
            <a:ext cx="8712968" cy="584775"/>
          </a:xfrm>
          <a:prstGeom prst="rect">
            <a:avLst/>
          </a:prstGeom>
          <a:noFill/>
        </p:spPr>
        <p:txBody>
          <a:bodyPr wrap="square" rtlCol="0">
            <a:spAutoFit/>
          </a:bodyPr>
          <a:lstStyle/>
          <a:p>
            <a:r>
              <a:rPr lang="fr-FR" sz="3200" dirty="0" smtClean="0"/>
              <a:t>Et si on prenait le temps de clarifier le vocabulaire ?</a:t>
            </a:r>
            <a:endParaRPr lang="fr-FR" sz="3200" dirty="0"/>
          </a:p>
        </p:txBody>
      </p:sp>
      <p:sp>
        <p:nvSpPr>
          <p:cNvPr id="9" name="ZoneTexte 8"/>
          <p:cNvSpPr txBox="1"/>
          <p:nvPr/>
        </p:nvSpPr>
        <p:spPr>
          <a:xfrm rot="348387">
            <a:off x="2463870" y="3143813"/>
            <a:ext cx="4356484" cy="584775"/>
          </a:xfrm>
          <a:prstGeom prst="rect">
            <a:avLst/>
          </a:prstGeom>
          <a:noFill/>
        </p:spPr>
        <p:txBody>
          <a:bodyPr wrap="square" rtlCol="0">
            <a:spAutoFit/>
          </a:bodyPr>
          <a:lstStyle/>
          <a:p>
            <a:r>
              <a:rPr lang="fr-FR" sz="3200" b="1" dirty="0" smtClean="0">
                <a:solidFill>
                  <a:srgbClr val="00B050"/>
                </a:solidFill>
              </a:rPr>
              <a:t>Evaluation sommative</a:t>
            </a:r>
            <a:endParaRPr lang="fr-FR" sz="3200" b="1" dirty="0">
              <a:solidFill>
                <a:srgbClr val="00B050"/>
              </a:solidFill>
            </a:endParaRPr>
          </a:p>
        </p:txBody>
      </p:sp>
      <p:sp>
        <p:nvSpPr>
          <p:cNvPr id="11" name="Titre 1"/>
          <p:cNvSpPr>
            <a:spLocks noGrp="1"/>
          </p:cNvSpPr>
          <p:nvPr>
            <p:ph type="title"/>
          </p:nvPr>
        </p:nvSpPr>
        <p:spPr>
          <a:xfrm>
            <a:off x="-36512" y="4221089"/>
            <a:ext cx="9001000" cy="1656184"/>
          </a:xfrm>
        </p:spPr>
        <p:txBody>
          <a:bodyPr>
            <a:noAutofit/>
          </a:bodyPr>
          <a:lstStyle/>
          <a:p>
            <a:pPr algn="l"/>
            <a:r>
              <a:rPr lang="fr-FR" sz="2800" dirty="0" smtClean="0"/>
              <a:t>Elle permet à l’enseignant de faire le bilan des acquisitions en fin de séquence, d’attester d’un degré de maîtrise d’une</a:t>
            </a:r>
            <a:br>
              <a:rPr lang="fr-FR" sz="2800" dirty="0" smtClean="0"/>
            </a:br>
            <a:r>
              <a:rPr lang="fr-FR" sz="2800" dirty="0" smtClean="0"/>
              <a:t>compétence à l’issue d’un apprentissage.</a:t>
            </a:r>
            <a:endParaRPr lang="fr-FR" sz="2800" dirty="0"/>
          </a:p>
        </p:txBody>
      </p:sp>
      <p:sp>
        <p:nvSpPr>
          <p:cNvPr id="5" name="Espace réservé du pied de page 4"/>
          <p:cNvSpPr>
            <a:spLocks noGrp="1"/>
          </p:cNvSpPr>
          <p:nvPr>
            <p:ph type="ftr" sz="quarter" idx="11"/>
          </p:nvPr>
        </p:nvSpPr>
        <p:spPr/>
        <p:txBody>
          <a:bodyPr/>
          <a:lstStyle/>
          <a:p>
            <a:r>
              <a:rPr lang="fr-FR" smtClean="0"/>
              <a:t>Fabrice Le Meignen - Janvier 2018</a:t>
            </a:r>
            <a:endParaRPr lang="fr-FR"/>
          </a:p>
        </p:txBody>
      </p:sp>
    </p:spTree>
    <p:extLst>
      <p:ext uri="{BB962C8B-B14F-4D97-AF65-F5344CB8AC3E}">
        <p14:creationId xmlns:p14="http://schemas.microsoft.com/office/powerpoint/2010/main" xmlns="" val="9440268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51520" y="44624"/>
            <a:ext cx="8712968" cy="584775"/>
          </a:xfrm>
          <a:prstGeom prst="rect">
            <a:avLst/>
          </a:prstGeom>
          <a:noFill/>
        </p:spPr>
        <p:txBody>
          <a:bodyPr wrap="square" rtlCol="0">
            <a:spAutoFit/>
          </a:bodyPr>
          <a:lstStyle/>
          <a:p>
            <a:r>
              <a:rPr lang="fr-FR" sz="3200" dirty="0" smtClean="0"/>
              <a:t>Et si on prenait le temps de clarifier le vocabulaire ?</a:t>
            </a:r>
            <a:endParaRPr lang="fr-FR" sz="3200" dirty="0"/>
          </a:p>
        </p:txBody>
      </p:sp>
      <p:sp>
        <p:nvSpPr>
          <p:cNvPr id="10" name="ZoneTexte 9"/>
          <p:cNvSpPr txBox="1"/>
          <p:nvPr/>
        </p:nvSpPr>
        <p:spPr>
          <a:xfrm rot="21015680">
            <a:off x="557622" y="4513327"/>
            <a:ext cx="4356484" cy="584775"/>
          </a:xfrm>
          <a:prstGeom prst="rect">
            <a:avLst/>
          </a:prstGeom>
          <a:noFill/>
        </p:spPr>
        <p:txBody>
          <a:bodyPr wrap="square" rtlCol="0">
            <a:spAutoFit/>
          </a:bodyPr>
          <a:lstStyle/>
          <a:p>
            <a:r>
              <a:rPr lang="fr-FR" sz="3200" b="1" dirty="0" smtClean="0">
                <a:solidFill>
                  <a:srgbClr val="00B050"/>
                </a:solidFill>
              </a:rPr>
              <a:t>Evaluation certificative</a:t>
            </a:r>
            <a:endParaRPr lang="fr-FR" sz="3200" b="1" dirty="0">
              <a:solidFill>
                <a:srgbClr val="00B050"/>
              </a:solidFill>
            </a:endParaRPr>
          </a:p>
        </p:txBody>
      </p:sp>
      <p:sp>
        <p:nvSpPr>
          <p:cNvPr id="11" name="Titre 1"/>
          <p:cNvSpPr>
            <a:spLocks noGrp="1"/>
          </p:cNvSpPr>
          <p:nvPr>
            <p:ph type="title"/>
          </p:nvPr>
        </p:nvSpPr>
        <p:spPr>
          <a:xfrm>
            <a:off x="30223" y="2276872"/>
            <a:ext cx="9001000" cy="1656184"/>
          </a:xfrm>
        </p:spPr>
        <p:txBody>
          <a:bodyPr>
            <a:noAutofit/>
          </a:bodyPr>
          <a:lstStyle/>
          <a:p>
            <a:pPr algn="l"/>
            <a:r>
              <a:rPr lang="fr-FR" sz="2800" dirty="0" smtClean="0"/>
              <a:t>Qu’en dire t’intéressant pour notre métier ?</a:t>
            </a:r>
            <a:endParaRPr lang="fr-FR" sz="2800" dirty="0"/>
          </a:p>
        </p:txBody>
      </p:sp>
      <p:sp>
        <p:nvSpPr>
          <p:cNvPr id="5" name="Espace réservé du pied de page 4"/>
          <p:cNvSpPr>
            <a:spLocks noGrp="1"/>
          </p:cNvSpPr>
          <p:nvPr>
            <p:ph type="ftr" sz="quarter" idx="11"/>
          </p:nvPr>
        </p:nvSpPr>
        <p:spPr/>
        <p:txBody>
          <a:bodyPr/>
          <a:lstStyle/>
          <a:p>
            <a:r>
              <a:rPr lang="fr-FR" smtClean="0"/>
              <a:t>Fabrice Le Meignen - Janvier 2018</a:t>
            </a:r>
            <a:endParaRPr lang="fr-FR"/>
          </a:p>
        </p:txBody>
      </p:sp>
    </p:spTree>
    <p:extLst>
      <p:ext uri="{BB962C8B-B14F-4D97-AF65-F5344CB8AC3E}">
        <p14:creationId xmlns:p14="http://schemas.microsoft.com/office/powerpoint/2010/main" xmlns="" val="16836254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51520" y="44624"/>
            <a:ext cx="8712968" cy="584775"/>
          </a:xfrm>
          <a:prstGeom prst="rect">
            <a:avLst/>
          </a:prstGeom>
          <a:noFill/>
        </p:spPr>
        <p:txBody>
          <a:bodyPr wrap="square" rtlCol="0">
            <a:spAutoFit/>
          </a:bodyPr>
          <a:lstStyle/>
          <a:p>
            <a:r>
              <a:rPr lang="fr-FR" sz="3200" dirty="0" smtClean="0"/>
              <a:t>Et si on prenait le temps de clarifier le vocabulaire ?</a:t>
            </a:r>
            <a:endParaRPr lang="fr-FR" sz="3200" dirty="0"/>
          </a:p>
        </p:txBody>
      </p:sp>
      <p:sp>
        <p:nvSpPr>
          <p:cNvPr id="6" name="ZoneTexte 5"/>
          <p:cNvSpPr txBox="1"/>
          <p:nvPr/>
        </p:nvSpPr>
        <p:spPr>
          <a:xfrm rot="501130">
            <a:off x="4222642" y="2086121"/>
            <a:ext cx="4356484" cy="584775"/>
          </a:xfrm>
          <a:prstGeom prst="rect">
            <a:avLst/>
          </a:prstGeom>
          <a:noFill/>
        </p:spPr>
        <p:txBody>
          <a:bodyPr wrap="square" rtlCol="0">
            <a:spAutoFit/>
          </a:bodyPr>
          <a:lstStyle/>
          <a:p>
            <a:r>
              <a:rPr lang="fr-FR" sz="3200" b="1" dirty="0" smtClean="0">
                <a:solidFill>
                  <a:srgbClr val="00B050"/>
                </a:solidFill>
              </a:rPr>
              <a:t>Evaluation diagnostique</a:t>
            </a:r>
            <a:endParaRPr lang="fr-FR" sz="3200" b="1" dirty="0">
              <a:solidFill>
                <a:srgbClr val="00B050"/>
              </a:solidFill>
            </a:endParaRPr>
          </a:p>
        </p:txBody>
      </p:sp>
      <p:sp>
        <p:nvSpPr>
          <p:cNvPr id="7" name="ZoneTexte 6"/>
          <p:cNvSpPr txBox="1"/>
          <p:nvPr/>
        </p:nvSpPr>
        <p:spPr>
          <a:xfrm rot="21344357">
            <a:off x="3626447" y="5347496"/>
            <a:ext cx="4356484" cy="584775"/>
          </a:xfrm>
          <a:prstGeom prst="rect">
            <a:avLst/>
          </a:prstGeom>
          <a:noFill/>
        </p:spPr>
        <p:txBody>
          <a:bodyPr wrap="square" rtlCol="0">
            <a:spAutoFit/>
          </a:bodyPr>
          <a:lstStyle/>
          <a:p>
            <a:r>
              <a:rPr lang="fr-FR" sz="3200" b="1" dirty="0" smtClean="0">
                <a:solidFill>
                  <a:srgbClr val="00B050"/>
                </a:solidFill>
              </a:rPr>
              <a:t>Evaluation formative</a:t>
            </a:r>
            <a:endParaRPr lang="fr-FR" sz="3200" b="1" dirty="0">
              <a:solidFill>
                <a:srgbClr val="00B050"/>
              </a:solidFill>
            </a:endParaRPr>
          </a:p>
        </p:txBody>
      </p:sp>
      <p:sp>
        <p:nvSpPr>
          <p:cNvPr id="8" name="ZoneTexte 7"/>
          <p:cNvSpPr txBox="1"/>
          <p:nvPr/>
        </p:nvSpPr>
        <p:spPr>
          <a:xfrm rot="20809568">
            <a:off x="529289" y="1037422"/>
            <a:ext cx="4356484" cy="584775"/>
          </a:xfrm>
          <a:prstGeom prst="rect">
            <a:avLst/>
          </a:prstGeom>
          <a:noFill/>
        </p:spPr>
        <p:txBody>
          <a:bodyPr wrap="square" rtlCol="0">
            <a:spAutoFit/>
          </a:bodyPr>
          <a:lstStyle/>
          <a:p>
            <a:r>
              <a:rPr lang="fr-FR" sz="3200" b="1" dirty="0" smtClean="0">
                <a:solidFill>
                  <a:srgbClr val="00B050"/>
                </a:solidFill>
              </a:rPr>
              <a:t>Evaluation formatrice</a:t>
            </a:r>
            <a:endParaRPr lang="fr-FR" sz="3200" b="1" dirty="0">
              <a:solidFill>
                <a:srgbClr val="00B050"/>
              </a:solidFill>
            </a:endParaRPr>
          </a:p>
        </p:txBody>
      </p:sp>
      <p:sp>
        <p:nvSpPr>
          <p:cNvPr id="9" name="ZoneTexte 8"/>
          <p:cNvSpPr txBox="1"/>
          <p:nvPr/>
        </p:nvSpPr>
        <p:spPr>
          <a:xfrm rot="348387">
            <a:off x="2463870" y="3143813"/>
            <a:ext cx="4356484" cy="584775"/>
          </a:xfrm>
          <a:prstGeom prst="rect">
            <a:avLst/>
          </a:prstGeom>
          <a:noFill/>
        </p:spPr>
        <p:txBody>
          <a:bodyPr wrap="square" rtlCol="0">
            <a:spAutoFit/>
          </a:bodyPr>
          <a:lstStyle/>
          <a:p>
            <a:r>
              <a:rPr lang="fr-FR" sz="3200" b="1" dirty="0" smtClean="0">
                <a:solidFill>
                  <a:srgbClr val="00B050"/>
                </a:solidFill>
              </a:rPr>
              <a:t>Evaluation sommative</a:t>
            </a:r>
            <a:endParaRPr lang="fr-FR" sz="3200" b="1" dirty="0">
              <a:solidFill>
                <a:srgbClr val="00B050"/>
              </a:solidFill>
            </a:endParaRPr>
          </a:p>
        </p:txBody>
      </p:sp>
      <p:sp>
        <p:nvSpPr>
          <p:cNvPr id="10" name="ZoneTexte 9"/>
          <p:cNvSpPr txBox="1"/>
          <p:nvPr/>
        </p:nvSpPr>
        <p:spPr>
          <a:xfrm rot="21015680">
            <a:off x="557622" y="4513327"/>
            <a:ext cx="4356484" cy="584775"/>
          </a:xfrm>
          <a:prstGeom prst="rect">
            <a:avLst/>
          </a:prstGeom>
          <a:noFill/>
        </p:spPr>
        <p:txBody>
          <a:bodyPr wrap="square" rtlCol="0">
            <a:spAutoFit/>
          </a:bodyPr>
          <a:lstStyle/>
          <a:p>
            <a:r>
              <a:rPr lang="fr-FR" sz="3200" b="1" dirty="0" smtClean="0">
                <a:solidFill>
                  <a:srgbClr val="00B050"/>
                </a:solidFill>
              </a:rPr>
              <a:t>Evaluation certificative</a:t>
            </a:r>
            <a:endParaRPr lang="fr-FR" sz="3200" b="1" dirty="0">
              <a:solidFill>
                <a:srgbClr val="00B050"/>
              </a:solidFill>
            </a:endParaRPr>
          </a:p>
        </p:txBody>
      </p:sp>
      <p:sp>
        <p:nvSpPr>
          <p:cNvPr id="11" name="Espace réservé du pied de page 10"/>
          <p:cNvSpPr>
            <a:spLocks noGrp="1"/>
          </p:cNvSpPr>
          <p:nvPr>
            <p:ph type="ftr" sz="quarter" idx="11"/>
          </p:nvPr>
        </p:nvSpPr>
        <p:spPr/>
        <p:txBody>
          <a:bodyPr/>
          <a:lstStyle/>
          <a:p>
            <a:r>
              <a:rPr lang="fr-FR" smtClean="0"/>
              <a:t>Fabrice Le Meignen - Janvier 2018</a:t>
            </a:r>
            <a:endParaRPr lang="fr-FR"/>
          </a:p>
        </p:txBody>
      </p:sp>
    </p:spTree>
    <p:extLst>
      <p:ext uri="{BB962C8B-B14F-4D97-AF65-F5344CB8AC3E}">
        <p14:creationId xmlns:p14="http://schemas.microsoft.com/office/powerpoint/2010/main" xmlns="" val="13690714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8252" y="1700808"/>
            <a:ext cx="8774228" cy="37444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ZoneTexte 4"/>
          <p:cNvSpPr txBox="1"/>
          <p:nvPr/>
        </p:nvSpPr>
        <p:spPr>
          <a:xfrm>
            <a:off x="251520" y="44624"/>
            <a:ext cx="8712968" cy="584775"/>
          </a:xfrm>
          <a:prstGeom prst="rect">
            <a:avLst/>
          </a:prstGeom>
          <a:noFill/>
        </p:spPr>
        <p:txBody>
          <a:bodyPr wrap="square" rtlCol="0">
            <a:spAutoFit/>
          </a:bodyPr>
          <a:lstStyle/>
          <a:p>
            <a:pPr algn="ctr"/>
            <a:r>
              <a:rPr lang="fr-FR" sz="3200" dirty="0" smtClean="0"/>
              <a:t>En conclusion… il faut faire des grilles ?</a:t>
            </a:r>
            <a:endParaRPr lang="fr-FR" sz="3200" dirty="0"/>
          </a:p>
        </p:txBody>
      </p:sp>
      <p:sp>
        <p:nvSpPr>
          <p:cNvPr id="4" name="Espace réservé du pied de page 3"/>
          <p:cNvSpPr>
            <a:spLocks noGrp="1"/>
          </p:cNvSpPr>
          <p:nvPr>
            <p:ph type="ftr" sz="quarter" idx="11"/>
          </p:nvPr>
        </p:nvSpPr>
        <p:spPr/>
        <p:txBody>
          <a:bodyPr/>
          <a:lstStyle/>
          <a:p>
            <a:r>
              <a:rPr lang="fr-FR" smtClean="0"/>
              <a:t>Fabrice Le Meignen - Janvier 2018</a:t>
            </a:r>
            <a:endParaRPr lang="fr-FR"/>
          </a:p>
        </p:txBody>
      </p:sp>
    </p:spTree>
    <p:extLst>
      <p:ext uri="{BB962C8B-B14F-4D97-AF65-F5344CB8AC3E}">
        <p14:creationId xmlns:p14="http://schemas.microsoft.com/office/powerpoint/2010/main" xmlns="" val="33912241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74848" y="1772816"/>
            <a:ext cx="8229600" cy="2943200"/>
          </a:xfrm>
        </p:spPr>
        <p:txBody>
          <a:bodyPr>
            <a:normAutofit fontScale="90000"/>
          </a:bodyPr>
          <a:lstStyle/>
          <a:p>
            <a:r>
              <a:rPr lang="fr-FR" i="1" dirty="0" smtClean="0"/>
              <a:t>Etymologiquement, Evaluer c’est donner de la valeur, c’est valoriser.</a:t>
            </a:r>
            <a:r>
              <a:rPr lang="fr-FR" dirty="0" smtClean="0"/>
              <a:t/>
            </a:r>
            <a:br>
              <a:rPr lang="fr-FR" dirty="0" smtClean="0"/>
            </a:br>
            <a:r>
              <a:rPr lang="fr-FR" dirty="0" smtClean="0"/>
              <a:t/>
            </a:r>
            <a:br>
              <a:rPr lang="fr-FR" dirty="0" smtClean="0"/>
            </a:br>
            <a:r>
              <a:rPr lang="fr-FR" dirty="0" smtClean="0"/>
              <a:t>- André de </a:t>
            </a:r>
            <a:r>
              <a:rPr lang="fr-FR" dirty="0" err="1" smtClean="0"/>
              <a:t>Perreti</a:t>
            </a:r>
            <a:r>
              <a:rPr lang="fr-FR" dirty="0" smtClean="0"/>
              <a:t> -</a:t>
            </a:r>
            <a:br>
              <a:rPr lang="fr-FR" dirty="0" smtClean="0"/>
            </a:br>
            <a:endParaRPr lang="fr-FR" dirty="0"/>
          </a:p>
        </p:txBody>
      </p:sp>
      <p:sp>
        <p:nvSpPr>
          <p:cNvPr id="3" name="Espace réservé du pied de page 2"/>
          <p:cNvSpPr>
            <a:spLocks noGrp="1"/>
          </p:cNvSpPr>
          <p:nvPr>
            <p:ph type="ftr" sz="quarter" idx="11"/>
          </p:nvPr>
        </p:nvSpPr>
        <p:spPr/>
        <p:txBody>
          <a:bodyPr/>
          <a:lstStyle/>
          <a:p>
            <a:r>
              <a:rPr lang="fr-FR" smtClean="0"/>
              <a:t>Fabrice Le Meignen - Janvier 2018</a:t>
            </a:r>
            <a:endParaRPr lang="fr-FR"/>
          </a:p>
        </p:txBody>
      </p:sp>
    </p:spTree>
    <p:extLst>
      <p:ext uri="{BB962C8B-B14F-4D97-AF65-F5344CB8AC3E}">
        <p14:creationId xmlns:p14="http://schemas.microsoft.com/office/powerpoint/2010/main" xmlns="" val="18334668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3957" y="764704"/>
            <a:ext cx="9361040" cy="4401205"/>
          </a:xfrm>
          <a:prstGeom prst="rect">
            <a:avLst/>
          </a:prstGeom>
        </p:spPr>
        <p:txBody>
          <a:bodyPr wrap="square">
            <a:spAutoFit/>
          </a:bodyPr>
          <a:lstStyle/>
          <a:p>
            <a:pPr algn="ctr"/>
            <a:r>
              <a:rPr lang="fr-FR" sz="4000" dirty="0"/>
              <a:t>« Le Principal d’un collège de 600 élèves avait dénombré les actes d’évaluation délivrés dans une année scolaire ; il a alors recensé plus de 90 000 notes </a:t>
            </a:r>
            <a:r>
              <a:rPr lang="fr-FR" sz="4000" dirty="0" smtClean="0"/>
              <a:t>! »</a:t>
            </a:r>
            <a:endParaRPr lang="fr-FR" sz="4000" dirty="0"/>
          </a:p>
          <a:p>
            <a:pPr algn="ctr"/>
            <a:r>
              <a:rPr lang="fr-FR" sz="4000" dirty="0"/>
              <a:t> </a:t>
            </a:r>
          </a:p>
          <a:p>
            <a:pPr algn="ctr"/>
            <a:r>
              <a:rPr lang="fr-FR" sz="4000" i="1" dirty="0" smtClean="0"/>
              <a:t>« Les </a:t>
            </a:r>
            <a:r>
              <a:rPr lang="fr-FR" sz="4000" i="1" dirty="0"/>
              <a:t>notes sont une expression terminale, l’évaluation est un processus</a:t>
            </a:r>
            <a:r>
              <a:rPr lang="fr-FR" sz="4000" b="1" dirty="0"/>
              <a:t> »</a:t>
            </a:r>
            <a:endParaRPr lang="fr-FR" sz="4000" dirty="0"/>
          </a:p>
        </p:txBody>
      </p:sp>
      <p:sp>
        <p:nvSpPr>
          <p:cNvPr id="3" name="Espace réservé du pied de page 2"/>
          <p:cNvSpPr>
            <a:spLocks noGrp="1"/>
          </p:cNvSpPr>
          <p:nvPr>
            <p:ph type="ftr" sz="quarter" idx="11"/>
          </p:nvPr>
        </p:nvSpPr>
        <p:spPr/>
        <p:txBody>
          <a:bodyPr/>
          <a:lstStyle/>
          <a:p>
            <a:r>
              <a:rPr lang="fr-FR" smtClean="0"/>
              <a:t>Fabrice Le Meignen - Janvier 2018</a:t>
            </a:r>
            <a:endParaRPr lang="fr-FR"/>
          </a:p>
        </p:txBody>
      </p:sp>
    </p:spTree>
    <p:extLst>
      <p:ext uri="{BB962C8B-B14F-4D97-AF65-F5344CB8AC3E}">
        <p14:creationId xmlns:p14="http://schemas.microsoft.com/office/powerpoint/2010/main" xmlns="" val="2771603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57808"/>
            <a:ext cx="8229600" cy="1143000"/>
          </a:xfrm>
        </p:spPr>
        <p:txBody>
          <a:bodyPr/>
          <a:lstStyle/>
          <a:p>
            <a:r>
              <a:rPr lang="fr-FR" dirty="0" smtClean="0"/>
              <a:t>OBJECTIFS</a:t>
            </a:r>
            <a:endParaRPr lang="fr-FR" dirty="0"/>
          </a:p>
        </p:txBody>
      </p:sp>
      <p:sp>
        <p:nvSpPr>
          <p:cNvPr id="3" name="Espace réservé du contenu 2"/>
          <p:cNvSpPr>
            <a:spLocks noGrp="1"/>
          </p:cNvSpPr>
          <p:nvPr>
            <p:ph idx="1"/>
          </p:nvPr>
        </p:nvSpPr>
        <p:spPr>
          <a:xfrm>
            <a:off x="323528" y="2392288"/>
            <a:ext cx="8686800" cy="3412976"/>
          </a:xfrm>
        </p:spPr>
        <p:txBody>
          <a:bodyPr/>
          <a:lstStyle/>
          <a:p>
            <a:r>
              <a:rPr lang="fr-FR" dirty="0" smtClean="0"/>
              <a:t>Être capable de dégager une pratique cohérente de l’évaluation en s’appuyant sur le référentiel des compétences professionnelles des métiers du professorat et de l’éducation.</a:t>
            </a:r>
          </a:p>
          <a:p>
            <a:r>
              <a:rPr lang="fr-FR" dirty="0" smtClean="0"/>
              <a:t>Maîtriser le vocabulaire lié aux différents types d’évaluations.</a:t>
            </a:r>
          </a:p>
        </p:txBody>
      </p:sp>
      <p:pic>
        <p:nvPicPr>
          <p:cNvPr id="34818" name="Picture 2" descr="Résultat de recherche d'images pour &quot;objectif&quot;"/>
          <p:cNvPicPr>
            <a:picLocks noChangeAspect="1" noChangeArrowheads="1"/>
          </p:cNvPicPr>
          <p:nvPr/>
        </p:nvPicPr>
        <p:blipFill>
          <a:blip r:embed="rId2" cstate="print"/>
          <a:srcRect/>
          <a:stretch>
            <a:fillRect/>
          </a:stretch>
        </p:blipFill>
        <p:spPr bwMode="auto">
          <a:xfrm>
            <a:off x="7119665" y="1"/>
            <a:ext cx="2060847" cy="2060848"/>
          </a:xfrm>
          <a:prstGeom prst="rect">
            <a:avLst/>
          </a:prstGeom>
          <a:noFill/>
        </p:spPr>
      </p:pic>
      <p:sp>
        <p:nvSpPr>
          <p:cNvPr id="5" name="Espace réservé du pied de page 4"/>
          <p:cNvSpPr>
            <a:spLocks noGrp="1"/>
          </p:cNvSpPr>
          <p:nvPr>
            <p:ph type="ftr" sz="quarter" idx="11"/>
          </p:nvPr>
        </p:nvSpPr>
        <p:spPr/>
        <p:txBody>
          <a:bodyPr/>
          <a:lstStyle/>
          <a:p>
            <a:r>
              <a:rPr lang="fr-FR" smtClean="0"/>
              <a:t>Fabrice Le Meignen - Janvier 2018</a:t>
            </a:r>
            <a:endParaRPr lang="fr-FR"/>
          </a:p>
        </p:txBody>
      </p:sp>
    </p:spTree>
    <p:extLst>
      <p:ext uri="{BB962C8B-B14F-4D97-AF65-F5344CB8AC3E}">
        <p14:creationId xmlns:p14="http://schemas.microsoft.com/office/powerpoint/2010/main" xmlns="" val="15767398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2008" y="-234280"/>
            <a:ext cx="9324528" cy="1143000"/>
          </a:xfrm>
        </p:spPr>
        <p:txBody>
          <a:bodyPr>
            <a:normAutofit/>
          </a:bodyPr>
          <a:lstStyle/>
          <a:p>
            <a:r>
              <a:rPr lang="fr-FR" sz="2800" dirty="0" smtClean="0"/>
              <a:t>Le référentiel métier du professorat et de l’éducation </a:t>
            </a:r>
            <a:r>
              <a:rPr lang="fr-FR" sz="1600" dirty="0" smtClean="0"/>
              <a:t/>
            </a:r>
            <a:br>
              <a:rPr lang="fr-FR" sz="1600" dirty="0" smtClean="0"/>
            </a:br>
            <a:r>
              <a:rPr lang="fr-FR" sz="1600" dirty="0" smtClean="0"/>
              <a:t>- arrêté du 1</a:t>
            </a:r>
            <a:r>
              <a:rPr lang="fr-FR" sz="1600" baseline="30000" dirty="0" smtClean="0"/>
              <a:t>er</a:t>
            </a:r>
            <a:r>
              <a:rPr lang="fr-FR" sz="1600" dirty="0" smtClean="0"/>
              <a:t> juillet 2013 publié au JO du 18/07/2013 -</a:t>
            </a:r>
            <a:endParaRPr lang="fr-FR" sz="1600" dirty="0"/>
          </a:p>
        </p:txBody>
      </p:sp>
      <p:sp>
        <p:nvSpPr>
          <p:cNvPr id="4" name="Rectangle 3"/>
          <p:cNvSpPr/>
          <p:nvPr/>
        </p:nvSpPr>
        <p:spPr>
          <a:xfrm>
            <a:off x="0" y="811733"/>
            <a:ext cx="8215338" cy="5386090"/>
          </a:xfrm>
          <a:prstGeom prst="rect">
            <a:avLst/>
          </a:prstGeom>
        </p:spPr>
        <p:txBody>
          <a:bodyPr wrap="square">
            <a:spAutoFit/>
          </a:bodyPr>
          <a:lstStyle/>
          <a:p>
            <a:r>
              <a:rPr lang="fr-FR" b="1" dirty="0">
                <a:solidFill>
                  <a:srgbClr val="0070C0"/>
                </a:solidFill>
              </a:rPr>
              <a:t>Compétences communes à tous les professeurs et personnels d'éducation</a:t>
            </a:r>
          </a:p>
          <a:p>
            <a:pPr marL="265113"/>
            <a:r>
              <a:rPr lang="fr-FR" sz="1400" b="1" dirty="0" smtClean="0"/>
              <a:t>1</a:t>
            </a:r>
            <a:r>
              <a:rPr lang="fr-FR" sz="1400" b="1" dirty="0"/>
              <a:t>. </a:t>
            </a:r>
            <a:r>
              <a:rPr lang="fr-FR" sz="1400" dirty="0"/>
              <a:t>Faire partager les valeurs de la République</a:t>
            </a:r>
          </a:p>
          <a:p>
            <a:pPr marL="265113"/>
            <a:r>
              <a:rPr lang="fr-FR" sz="1400" b="1" dirty="0"/>
              <a:t>2. </a:t>
            </a:r>
            <a:r>
              <a:rPr lang="fr-FR" sz="1400" dirty="0"/>
              <a:t>Inscrire son action dans le cadre des principes fondamentaux du système éducatif et dans le cadre réglementaire de l'école</a:t>
            </a:r>
          </a:p>
          <a:p>
            <a:pPr marL="265113"/>
            <a:r>
              <a:rPr lang="fr-FR" sz="1400" b="1" dirty="0"/>
              <a:t>3. </a:t>
            </a:r>
            <a:r>
              <a:rPr lang="fr-FR" sz="1400" dirty="0"/>
              <a:t>Connaître les élèves et les processus d'apprentissage</a:t>
            </a:r>
          </a:p>
          <a:p>
            <a:pPr marL="265113"/>
            <a:r>
              <a:rPr lang="fr-FR" sz="1400" b="1" dirty="0"/>
              <a:t>4. </a:t>
            </a:r>
            <a:r>
              <a:rPr lang="fr-FR" sz="1400" dirty="0"/>
              <a:t>Prendre en compte la diversité des </a:t>
            </a:r>
            <a:r>
              <a:rPr lang="fr-FR" sz="1400" dirty="0" smtClean="0"/>
              <a:t>élèves</a:t>
            </a:r>
            <a:endParaRPr lang="fr-FR" sz="1400" dirty="0"/>
          </a:p>
          <a:p>
            <a:pPr marL="265113"/>
            <a:r>
              <a:rPr lang="fr-FR" sz="1400" b="1" dirty="0"/>
              <a:t>5. </a:t>
            </a:r>
            <a:r>
              <a:rPr lang="fr-FR" sz="1400" dirty="0"/>
              <a:t>Accompagner les élèves dans leur parcours de formation</a:t>
            </a:r>
          </a:p>
          <a:p>
            <a:pPr marL="265113"/>
            <a:r>
              <a:rPr lang="fr-FR" sz="1400" b="1" dirty="0"/>
              <a:t>6. </a:t>
            </a:r>
            <a:r>
              <a:rPr lang="fr-FR" sz="1400" dirty="0"/>
              <a:t>Agir en éducateur responsable et selon des principes éthiques</a:t>
            </a:r>
          </a:p>
          <a:p>
            <a:pPr marL="265113"/>
            <a:r>
              <a:rPr lang="fr-FR" sz="1400" b="1" dirty="0"/>
              <a:t>7. </a:t>
            </a:r>
            <a:r>
              <a:rPr lang="fr-FR" sz="1400" dirty="0"/>
              <a:t>Maîtriser la langue française à des fins de communication</a:t>
            </a:r>
          </a:p>
          <a:p>
            <a:pPr marL="265113"/>
            <a:r>
              <a:rPr lang="fr-FR" sz="1400" b="1" dirty="0"/>
              <a:t>8. </a:t>
            </a:r>
            <a:r>
              <a:rPr lang="fr-FR" sz="1400" dirty="0"/>
              <a:t>Utiliser une langue vivante étrangère dans les situations exigées par son métier</a:t>
            </a:r>
          </a:p>
          <a:p>
            <a:pPr marL="265113"/>
            <a:r>
              <a:rPr lang="fr-FR" sz="1400" b="1" dirty="0"/>
              <a:t>9. </a:t>
            </a:r>
            <a:r>
              <a:rPr lang="fr-FR" sz="1400" dirty="0"/>
              <a:t>Intégrer les éléments de la culture numérique nécessaires à l'exercice de son métier</a:t>
            </a:r>
          </a:p>
          <a:p>
            <a:pPr marL="265113"/>
            <a:r>
              <a:rPr lang="fr-FR" sz="1400" b="1" dirty="0"/>
              <a:t>10. </a:t>
            </a:r>
            <a:r>
              <a:rPr lang="fr-FR" sz="1400" dirty="0"/>
              <a:t>Coopérer au sein d'une équipe</a:t>
            </a:r>
          </a:p>
          <a:p>
            <a:pPr marL="265113"/>
            <a:r>
              <a:rPr lang="fr-FR" sz="1400" b="1" dirty="0"/>
              <a:t>11. </a:t>
            </a:r>
            <a:r>
              <a:rPr lang="fr-FR" sz="1400" dirty="0"/>
              <a:t>Contribuer à l'action de la communauté éducative</a:t>
            </a:r>
          </a:p>
          <a:p>
            <a:pPr marL="265113"/>
            <a:r>
              <a:rPr lang="fr-FR" sz="1400" b="1" dirty="0"/>
              <a:t>12. </a:t>
            </a:r>
            <a:r>
              <a:rPr lang="fr-FR" sz="1400" dirty="0"/>
              <a:t>Coopérer avec les parents d'élèves</a:t>
            </a:r>
          </a:p>
          <a:p>
            <a:pPr marL="265113"/>
            <a:r>
              <a:rPr lang="fr-FR" sz="1400" b="1" dirty="0"/>
              <a:t>13. </a:t>
            </a:r>
            <a:r>
              <a:rPr lang="fr-FR" sz="1400" dirty="0"/>
              <a:t>Coopérer avec les partenaires de l'école</a:t>
            </a:r>
          </a:p>
          <a:p>
            <a:pPr marL="265113"/>
            <a:r>
              <a:rPr lang="fr-FR" sz="1400" b="1" dirty="0"/>
              <a:t>14. </a:t>
            </a:r>
            <a:r>
              <a:rPr lang="fr-FR" sz="1400" dirty="0"/>
              <a:t>S'engager dans une démarche individuelle et collective de développement professionnel</a:t>
            </a:r>
          </a:p>
          <a:p>
            <a:r>
              <a:rPr lang="fr-FR" b="1" dirty="0">
                <a:solidFill>
                  <a:srgbClr val="0070C0"/>
                </a:solidFill>
              </a:rPr>
              <a:t>Compétences communes à tous les professeurs</a:t>
            </a:r>
          </a:p>
          <a:p>
            <a:pPr marL="265113"/>
            <a:r>
              <a:rPr lang="fr-FR" sz="1400" b="1" dirty="0"/>
              <a:t>P 1. </a:t>
            </a:r>
            <a:r>
              <a:rPr lang="fr-FR" sz="1400" dirty="0"/>
              <a:t>Maîtriser les savoirs disciplinaires et leur didactique</a:t>
            </a:r>
          </a:p>
          <a:p>
            <a:pPr marL="265113"/>
            <a:r>
              <a:rPr lang="fr-FR" sz="1400" b="1" dirty="0"/>
              <a:t>P 2. </a:t>
            </a:r>
            <a:r>
              <a:rPr lang="fr-FR" sz="1400" dirty="0"/>
              <a:t>Maîtriser la langue française dans le cadre de son enseignement</a:t>
            </a:r>
          </a:p>
          <a:p>
            <a:pPr marL="265113"/>
            <a:r>
              <a:rPr lang="fr-FR" sz="1400" b="1" dirty="0"/>
              <a:t>P 3. </a:t>
            </a:r>
            <a:r>
              <a:rPr lang="fr-FR" sz="1400" dirty="0"/>
              <a:t>Construire, mettre en œuvre et animer des situations d'enseignement et d'apprentissage prenant en compte la diversité des élèves</a:t>
            </a:r>
          </a:p>
          <a:p>
            <a:pPr marL="265113"/>
            <a:r>
              <a:rPr lang="fr-FR" sz="1400" b="1" dirty="0"/>
              <a:t>P 4. </a:t>
            </a:r>
            <a:r>
              <a:rPr lang="fr-FR" sz="1400" dirty="0"/>
              <a:t>Organiser et assurer un mode de fonctionnement du groupe favorisant l'apprentissage et la socialisation des élèves</a:t>
            </a:r>
          </a:p>
          <a:p>
            <a:pPr marL="265113"/>
            <a:r>
              <a:rPr lang="fr-FR" sz="1400" b="1" dirty="0"/>
              <a:t>P 5. </a:t>
            </a:r>
            <a:r>
              <a:rPr lang="fr-FR" sz="1400" dirty="0"/>
              <a:t>Évaluer les progrès et les acquisitions des élèves</a:t>
            </a:r>
          </a:p>
        </p:txBody>
      </p:sp>
      <p:pic>
        <p:nvPicPr>
          <p:cNvPr id="33794" name="Picture 2" descr="Résultat de recherche d'images pour &quot;référentiel géocentrique&quot;"/>
          <p:cNvPicPr>
            <a:picLocks noChangeAspect="1" noChangeArrowheads="1"/>
          </p:cNvPicPr>
          <p:nvPr/>
        </p:nvPicPr>
        <p:blipFill>
          <a:blip r:embed="rId3" cstate="print"/>
          <a:srcRect/>
          <a:stretch>
            <a:fillRect/>
          </a:stretch>
        </p:blipFill>
        <p:spPr bwMode="auto">
          <a:xfrm>
            <a:off x="7236296" y="1700808"/>
            <a:ext cx="1909115" cy="1501637"/>
          </a:xfrm>
          <a:prstGeom prst="rect">
            <a:avLst/>
          </a:prstGeom>
          <a:noFill/>
        </p:spPr>
      </p:pic>
      <p:sp>
        <p:nvSpPr>
          <p:cNvPr id="5" name="Espace réservé du pied de page 4"/>
          <p:cNvSpPr>
            <a:spLocks noGrp="1"/>
          </p:cNvSpPr>
          <p:nvPr>
            <p:ph type="ftr" sz="quarter" idx="11"/>
          </p:nvPr>
        </p:nvSpPr>
        <p:spPr/>
        <p:txBody>
          <a:bodyPr/>
          <a:lstStyle/>
          <a:p>
            <a:r>
              <a:rPr lang="fr-FR" dirty="0" smtClean="0"/>
              <a:t>Fabrice Le </a:t>
            </a:r>
            <a:r>
              <a:rPr lang="fr-FR" dirty="0" err="1" smtClean="0"/>
              <a:t>Meignen</a:t>
            </a:r>
            <a:r>
              <a:rPr lang="fr-FR" dirty="0" smtClean="0"/>
              <a:t> - Janvier 2018</a:t>
            </a:r>
            <a:endParaRPr lang="fr-FR" dirty="0"/>
          </a:p>
        </p:txBody>
      </p:sp>
    </p:spTree>
    <p:extLst>
      <p:ext uri="{BB962C8B-B14F-4D97-AF65-F5344CB8AC3E}">
        <p14:creationId xmlns:p14="http://schemas.microsoft.com/office/powerpoint/2010/main" xmlns="" val="38199575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2008" y="-234280"/>
            <a:ext cx="9324528" cy="1143000"/>
          </a:xfrm>
        </p:spPr>
        <p:txBody>
          <a:bodyPr>
            <a:normAutofit/>
          </a:bodyPr>
          <a:lstStyle/>
          <a:p>
            <a:r>
              <a:rPr lang="fr-FR" sz="2800" dirty="0" smtClean="0"/>
              <a:t>Le référentiel métier du professorat et de l’éducation </a:t>
            </a:r>
            <a:r>
              <a:rPr lang="fr-FR" sz="1600" dirty="0" smtClean="0"/>
              <a:t/>
            </a:r>
            <a:br>
              <a:rPr lang="fr-FR" sz="1600" dirty="0" smtClean="0"/>
            </a:br>
            <a:r>
              <a:rPr lang="fr-FR" sz="1600" dirty="0" smtClean="0"/>
              <a:t>- arrêté du 1</a:t>
            </a:r>
            <a:r>
              <a:rPr lang="fr-FR" sz="1600" baseline="30000" dirty="0" smtClean="0"/>
              <a:t>er</a:t>
            </a:r>
            <a:r>
              <a:rPr lang="fr-FR" sz="1600" dirty="0" smtClean="0"/>
              <a:t> juillet 2013 publié au JO du 18/07/2013 -</a:t>
            </a:r>
            <a:endParaRPr lang="fr-FR" sz="1600" dirty="0"/>
          </a:p>
        </p:txBody>
      </p:sp>
      <p:pic>
        <p:nvPicPr>
          <p:cNvPr id="4" name="Picture 2" descr="Résultat de recherche d'images pour &quot;référentiel géocentrique&quot;"/>
          <p:cNvPicPr>
            <a:picLocks noChangeAspect="1" noChangeArrowheads="1"/>
          </p:cNvPicPr>
          <p:nvPr/>
        </p:nvPicPr>
        <p:blipFill>
          <a:blip r:embed="rId3" cstate="print"/>
          <a:srcRect/>
          <a:stretch>
            <a:fillRect/>
          </a:stretch>
        </p:blipFill>
        <p:spPr bwMode="auto">
          <a:xfrm>
            <a:off x="7236296" y="1700808"/>
            <a:ext cx="1909115" cy="1501637"/>
          </a:xfrm>
          <a:prstGeom prst="rect">
            <a:avLst/>
          </a:prstGeom>
          <a:noFill/>
        </p:spPr>
      </p:pic>
      <p:sp>
        <p:nvSpPr>
          <p:cNvPr id="5" name="Espace réservé du pied de page 4"/>
          <p:cNvSpPr>
            <a:spLocks noGrp="1"/>
          </p:cNvSpPr>
          <p:nvPr>
            <p:ph type="ftr" sz="quarter" idx="11"/>
          </p:nvPr>
        </p:nvSpPr>
        <p:spPr/>
        <p:txBody>
          <a:bodyPr/>
          <a:lstStyle/>
          <a:p>
            <a:r>
              <a:rPr lang="fr-FR" smtClean="0"/>
              <a:t>Fabrice Le Meignen - Janvier 2018</a:t>
            </a:r>
            <a:endParaRPr lang="fr-FR"/>
          </a:p>
        </p:txBody>
      </p:sp>
      <p:sp>
        <p:nvSpPr>
          <p:cNvPr id="7" name="Rectangle 6"/>
          <p:cNvSpPr/>
          <p:nvPr/>
        </p:nvSpPr>
        <p:spPr>
          <a:xfrm>
            <a:off x="0" y="811733"/>
            <a:ext cx="8215338" cy="5386090"/>
          </a:xfrm>
          <a:prstGeom prst="rect">
            <a:avLst/>
          </a:prstGeom>
        </p:spPr>
        <p:txBody>
          <a:bodyPr wrap="square">
            <a:spAutoFit/>
          </a:bodyPr>
          <a:lstStyle/>
          <a:p>
            <a:r>
              <a:rPr lang="fr-FR" b="1" dirty="0">
                <a:solidFill>
                  <a:srgbClr val="0070C0"/>
                </a:solidFill>
              </a:rPr>
              <a:t>Compétences communes à tous les professeurs et personnels d'éducation</a:t>
            </a:r>
          </a:p>
          <a:p>
            <a:pPr marL="265113"/>
            <a:r>
              <a:rPr lang="fr-FR" sz="1400" b="1" dirty="0" smtClean="0"/>
              <a:t>1</a:t>
            </a:r>
            <a:r>
              <a:rPr lang="fr-FR" sz="1400" b="1" dirty="0"/>
              <a:t>. </a:t>
            </a:r>
            <a:r>
              <a:rPr lang="fr-FR" sz="1400" dirty="0"/>
              <a:t>Faire partager les valeurs de la République</a:t>
            </a:r>
          </a:p>
          <a:p>
            <a:pPr marL="265113"/>
            <a:r>
              <a:rPr lang="fr-FR" sz="1400" b="1" dirty="0"/>
              <a:t>2. </a:t>
            </a:r>
            <a:r>
              <a:rPr lang="fr-FR" sz="1400" dirty="0"/>
              <a:t>Inscrire son action dans le cadre des principes fondamentaux du système éducatif et dans le cadre réglementaire de l'école</a:t>
            </a:r>
          </a:p>
          <a:p>
            <a:pPr marL="265113"/>
            <a:r>
              <a:rPr lang="fr-FR" sz="1400" b="1" dirty="0"/>
              <a:t>3. </a:t>
            </a:r>
            <a:r>
              <a:rPr lang="fr-FR" sz="1400" dirty="0"/>
              <a:t>Connaître les élèves et les processus d'apprentissage</a:t>
            </a:r>
          </a:p>
          <a:p>
            <a:pPr marL="265113"/>
            <a:r>
              <a:rPr lang="fr-FR" sz="1400" b="1" dirty="0"/>
              <a:t>4. </a:t>
            </a:r>
            <a:r>
              <a:rPr lang="fr-FR" sz="1400" dirty="0"/>
              <a:t>Prendre en compte la diversité des </a:t>
            </a:r>
            <a:r>
              <a:rPr lang="fr-FR" sz="1400" dirty="0" smtClean="0"/>
              <a:t>élèves</a:t>
            </a:r>
            <a:endParaRPr lang="fr-FR" sz="1400" dirty="0"/>
          </a:p>
          <a:p>
            <a:pPr marL="265113"/>
            <a:r>
              <a:rPr lang="fr-FR" sz="1400" b="1" dirty="0"/>
              <a:t>5. </a:t>
            </a:r>
            <a:r>
              <a:rPr lang="fr-FR" sz="1400" dirty="0"/>
              <a:t>Accompagner les élèves dans leur parcours de formation</a:t>
            </a:r>
          </a:p>
          <a:p>
            <a:pPr marL="265113"/>
            <a:r>
              <a:rPr lang="fr-FR" sz="1400" b="1" dirty="0"/>
              <a:t>6. </a:t>
            </a:r>
            <a:r>
              <a:rPr lang="fr-FR" sz="1400" dirty="0"/>
              <a:t>Agir en éducateur responsable et selon des principes éthiques</a:t>
            </a:r>
          </a:p>
          <a:p>
            <a:pPr marL="265113"/>
            <a:r>
              <a:rPr lang="fr-FR" sz="1400" b="1" dirty="0"/>
              <a:t>7. </a:t>
            </a:r>
            <a:r>
              <a:rPr lang="fr-FR" sz="1400" dirty="0"/>
              <a:t>Maîtriser la langue française à des fins de communication</a:t>
            </a:r>
          </a:p>
          <a:p>
            <a:pPr marL="265113"/>
            <a:r>
              <a:rPr lang="fr-FR" sz="1400" b="1" dirty="0"/>
              <a:t>8. </a:t>
            </a:r>
            <a:r>
              <a:rPr lang="fr-FR" sz="1400" dirty="0"/>
              <a:t>Utiliser une langue vivante étrangère dans les situations exigées par son métier</a:t>
            </a:r>
          </a:p>
          <a:p>
            <a:pPr marL="265113"/>
            <a:r>
              <a:rPr lang="fr-FR" sz="1400" b="1" dirty="0"/>
              <a:t>9. </a:t>
            </a:r>
            <a:r>
              <a:rPr lang="fr-FR" sz="1400" dirty="0"/>
              <a:t>Intégrer les éléments de la culture numérique nécessaires à l'exercice de son métier</a:t>
            </a:r>
          </a:p>
          <a:p>
            <a:pPr marL="265113"/>
            <a:r>
              <a:rPr lang="fr-FR" sz="1400" b="1" dirty="0"/>
              <a:t>10. </a:t>
            </a:r>
            <a:r>
              <a:rPr lang="fr-FR" sz="1400" dirty="0"/>
              <a:t>Coopérer au sein d'une équipe</a:t>
            </a:r>
          </a:p>
          <a:p>
            <a:pPr marL="265113"/>
            <a:r>
              <a:rPr lang="fr-FR" sz="1400" b="1" dirty="0"/>
              <a:t>11. </a:t>
            </a:r>
            <a:r>
              <a:rPr lang="fr-FR" sz="1400" dirty="0"/>
              <a:t>Contribuer à l'action de la communauté éducative</a:t>
            </a:r>
          </a:p>
          <a:p>
            <a:pPr marL="265113"/>
            <a:r>
              <a:rPr lang="fr-FR" sz="1400" b="1" dirty="0"/>
              <a:t>12. </a:t>
            </a:r>
            <a:r>
              <a:rPr lang="fr-FR" sz="1400" dirty="0"/>
              <a:t>Coopérer avec les parents d'élèves</a:t>
            </a:r>
          </a:p>
          <a:p>
            <a:pPr marL="265113"/>
            <a:r>
              <a:rPr lang="fr-FR" sz="1400" b="1" dirty="0"/>
              <a:t>13. </a:t>
            </a:r>
            <a:r>
              <a:rPr lang="fr-FR" sz="1400" dirty="0"/>
              <a:t>Coopérer avec les partenaires de l'école</a:t>
            </a:r>
          </a:p>
          <a:p>
            <a:pPr marL="265113"/>
            <a:r>
              <a:rPr lang="fr-FR" sz="1400" b="1" dirty="0"/>
              <a:t>14. </a:t>
            </a:r>
            <a:r>
              <a:rPr lang="fr-FR" sz="1400" dirty="0"/>
              <a:t>S'engager dans une démarche individuelle et collective de développement professionnel</a:t>
            </a:r>
          </a:p>
          <a:p>
            <a:r>
              <a:rPr lang="fr-FR" b="1" dirty="0">
                <a:solidFill>
                  <a:srgbClr val="0070C0"/>
                </a:solidFill>
              </a:rPr>
              <a:t>Compétences communes à tous les professeurs</a:t>
            </a:r>
          </a:p>
          <a:p>
            <a:pPr marL="265113"/>
            <a:r>
              <a:rPr lang="fr-FR" sz="1400" b="1" dirty="0"/>
              <a:t>P 1. </a:t>
            </a:r>
            <a:r>
              <a:rPr lang="fr-FR" sz="1400" dirty="0"/>
              <a:t>Maîtriser les savoirs disciplinaires et leur didactique</a:t>
            </a:r>
          </a:p>
          <a:p>
            <a:pPr marL="265113"/>
            <a:r>
              <a:rPr lang="fr-FR" sz="1400" b="1" dirty="0"/>
              <a:t>P 2. </a:t>
            </a:r>
            <a:r>
              <a:rPr lang="fr-FR" sz="1400" dirty="0"/>
              <a:t>Maîtriser la langue française dans le cadre de son enseignement</a:t>
            </a:r>
          </a:p>
          <a:p>
            <a:pPr marL="265113"/>
            <a:r>
              <a:rPr lang="fr-FR" sz="1400" b="1" dirty="0"/>
              <a:t>P 3. </a:t>
            </a:r>
            <a:r>
              <a:rPr lang="fr-FR" sz="1400" dirty="0"/>
              <a:t>Construire, mettre en œuvre et animer des situations d'enseignement et d'apprentissage prenant en compte la diversité des élèves</a:t>
            </a:r>
          </a:p>
          <a:p>
            <a:pPr marL="265113"/>
            <a:r>
              <a:rPr lang="fr-FR" sz="1400" b="1" dirty="0"/>
              <a:t>P 4. </a:t>
            </a:r>
            <a:r>
              <a:rPr lang="fr-FR" sz="1400" dirty="0"/>
              <a:t>Organiser et assurer un mode de fonctionnement du groupe favorisant l'apprentissage et la socialisation des élèves</a:t>
            </a:r>
          </a:p>
          <a:p>
            <a:pPr marL="265113"/>
            <a:r>
              <a:rPr lang="fr-FR" sz="1400" dirty="0">
                <a:solidFill>
                  <a:srgbClr val="00B050"/>
                </a:solidFill>
              </a:rPr>
              <a:t>P 5. Évaluer les progrès et les acquisitions des élèves</a:t>
            </a:r>
          </a:p>
        </p:txBody>
      </p:sp>
    </p:spTree>
    <p:extLst>
      <p:ext uri="{BB962C8B-B14F-4D97-AF65-F5344CB8AC3E}">
        <p14:creationId xmlns:p14="http://schemas.microsoft.com/office/powerpoint/2010/main" xmlns="" val="20623497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2008" y="-234280"/>
            <a:ext cx="9324528" cy="1143000"/>
          </a:xfrm>
        </p:spPr>
        <p:txBody>
          <a:bodyPr>
            <a:normAutofit/>
          </a:bodyPr>
          <a:lstStyle/>
          <a:p>
            <a:r>
              <a:rPr lang="fr-FR" sz="2800" dirty="0" smtClean="0"/>
              <a:t>Le référentiel métier du professorat et de l’éducation </a:t>
            </a:r>
            <a:r>
              <a:rPr lang="fr-FR" sz="1600" dirty="0" smtClean="0"/>
              <a:t/>
            </a:r>
            <a:br>
              <a:rPr lang="fr-FR" sz="1600" dirty="0" smtClean="0"/>
            </a:br>
            <a:r>
              <a:rPr lang="fr-FR" sz="1600" dirty="0" smtClean="0"/>
              <a:t>- arrêté du 1</a:t>
            </a:r>
            <a:r>
              <a:rPr lang="fr-FR" sz="1600" baseline="30000" dirty="0" smtClean="0"/>
              <a:t>er</a:t>
            </a:r>
            <a:r>
              <a:rPr lang="fr-FR" sz="1600" dirty="0" smtClean="0"/>
              <a:t> juillet 2013 publié au JO du 18/07/2013 -</a:t>
            </a:r>
            <a:endParaRPr lang="fr-FR" sz="1600" dirty="0"/>
          </a:p>
        </p:txBody>
      </p:sp>
      <p:sp>
        <p:nvSpPr>
          <p:cNvPr id="4" name="Rectangle 3"/>
          <p:cNvSpPr/>
          <p:nvPr/>
        </p:nvSpPr>
        <p:spPr>
          <a:xfrm>
            <a:off x="251520" y="1146230"/>
            <a:ext cx="8712968" cy="338554"/>
          </a:xfrm>
          <a:prstGeom prst="rect">
            <a:avLst/>
          </a:prstGeom>
        </p:spPr>
        <p:txBody>
          <a:bodyPr wrap="square">
            <a:spAutoFit/>
          </a:bodyPr>
          <a:lstStyle/>
          <a:p>
            <a:r>
              <a:rPr lang="fr-FR" sz="1600" dirty="0" smtClean="0"/>
              <a:t>P </a:t>
            </a:r>
            <a:r>
              <a:rPr lang="fr-FR" sz="1600" dirty="0"/>
              <a:t>5. </a:t>
            </a:r>
            <a:r>
              <a:rPr lang="fr-FR" sz="1600" b="1" dirty="0">
                <a:solidFill>
                  <a:srgbClr val="0070C0"/>
                </a:solidFill>
              </a:rPr>
              <a:t>Évaluer les progrès et les acquisitions des élèves</a:t>
            </a:r>
          </a:p>
        </p:txBody>
      </p:sp>
      <p:sp>
        <p:nvSpPr>
          <p:cNvPr id="3" name="Rectangle 2"/>
          <p:cNvSpPr/>
          <p:nvPr/>
        </p:nvSpPr>
        <p:spPr>
          <a:xfrm>
            <a:off x="323528" y="1699520"/>
            <a:ext cx="8640960" cy="4801314"/>
          </a:xfrm>
          <a:prstGeom prst="rect">
            <a:avLst/>
          </a:prstGeom>
        </p:spPr>
        <p:txBody>
          <a:bodyPr wrap="square">
            <a:spAutoFit/>
          </a:bodyPr>
          <a:lstStyle/>
          <a:p>
            <a:pPr marL="285750" indent="-285750">
              <a:buFontTx/>
              <a:buChar char="-"/>
            </a:pPr>
            <a:r>
              <a:rPr lang="fr-FR" dirty="0" smtClean="0"/>
              <a:t>En </a:t>
            </a:r>
            <a:r>
              <a:rPr lang="fr-FR" dirty="0"/>
              <a:t>situation d'apprentissage, repérer les difficultés des élèves </a:t>
            </a:r>
            <a:r>
              <a:rPr lang="fr-FR" dirty="0" smtClean="0"/>
              <a:t>afin de </a:t>
            </a:r>
            <a:r>
              <a:rPr lang="fr-FR" dirty="0"/>
              <a:t>mieux assurer la progression des apprentissages</a:t>
            </a:r>
            <a:r>
              <a:rPr lang="fr-FR" dirty="0" smtClean="0"/>
              <a:t>.</a:t>
            </a:r>
          </a:p>
          <a:p>
            <a:endParaRPr lang="fr-FR" dirty="0"/>
          </a:p>
          <a:p>
            <a:pPr marL="285750" indent="-285750">
              <a:buFontTx/>
              <a:buChar char="-"/>
            </a:pPr>
            <a:r>
              <a:rPr lang="fr-FR" dirty="0" smtClean="0"/>
              <a:t>Construire </a:t>
            </a:r>
            <a:r>
              <a:rPr lang="fr-FR" dirty="0"/>
              <a:t>et utiliser des outils permettant l'évaluation des besoins, des progrès et du degré d'acquisition des savoirs et des compétences</a:t>
            </a:r>
            <a:r>
              <a:rPr lang="fr-FR" dirty="0" smtClean="0"/>
              <a:t>.</a:t>
            </a:r>
          </a:p>
          <a:p>
            <a:endParaRPr lang="fr-FR" dirty="0"/>
          </a:p>
          <a:p>
            <a:pPr marL="285750" indent="-285750">
              <a:buFontTx/>
              <a:buChar char="-"/>
            </a:pPr>
            <a:r>
              <a:rPr lang="fr-FR" dirty="0" smtClean="0"/>
              <a:t>Analyser </a:t>
            </a:r>
            <a:r>
              <a:rPr lang="fr-FR" dirty="0"/>
              <a:t>les réussites et les erreurs, concevoir et mettre en œuvre des activités de remédiation et de consolidation des acquis</a:t>
            </a:r>
            <a:r>
              <a:rPr lang="fr-FR" dirty="0" smtClean="0"/>
              <a:t>.</a:t>
            </a:r>
          </a:p>
          <a:p>
            <a:endParaRPr lang="fr-FR" dirty="0"/>
          </a:p>
          <a:p>
            <a:pPr marL="285750" indent="-285750">
              <a:buFontTx/>
              <a:buChar char="-"/>
            </a:pPr>
            <a:r>
              <a:rPr lang="fr-FR" dirty="0" smtClean="0"/>
              <a:t>Faire </a:t>
            </a:r>
            <a:r>
              <a:rPr lang="fr-FR" dirty="0"/>
              <a:t>comprendre aux élèves les principes de l'évaluation afin de développer leurs capacités d'auto-évaluation</a:t>
            </a:r>
            <a:r>
              <a:rPr lang="fr-FR" dirty="0" smtClean="0"/>
              <a:t>.</a:t>
            </a:r>
          </a:p>
          <a:p>
            <a:endParaRPr lang="fr-FR" dirty="0"/>
          </a:p>
          <a:p>
            <a:pPr marL="285750" indent="-285750">
              <a:buFontTx/>
              <a:buChar char="-"/>
            </a:pPr>
            <a:r>
              <a:rPr lang="fr-FR" dirty="0" smtClean="0"/>
              <a:t>Communiquer </a:t>
            </a:r>
            <a:r>
              <a:rPr lang="fr-FR" dirty="0"/>
              <a:t>aux élèves et aux parents les résultats attendus au regard des objectifs et des repères contenus dans les programmes</a:t>
            </a:r>
            <a:r>
              <a:rPr lang="fr-FR" dirty="0" smtClean="0"/>
              <a:t>.</a:t>
            </a:r>
          </a:p>
          <a:p>
            <a:endParaRPr lang="fr-FR" dirty="0"/>
          </a:p>
          <a:p>
            <a:pPr marL="285750" indent="-285750">
              <a:buFontTx/>
              <a:buChar char="-"/>
            </a:pPr>
            <a:r>
              <a:rPr lang="fr-FR" dirty="0" smtClean="0"/>
              <a:t>Inscrire </a:t>
            </a:r>
            <a:r>
              <a:rPr lang="fr-FR" dirty="0"/>
              <a:t>l'évaluation des progrès et des acquis des élèves dans une perspective de réussite de leur projet d'orientation</a:t>
            </a:r>
            <a:r>
              <a:rPr lang="fr-FR" dirty="0" smtClean="0"/>
              <a:t>.</a:t>
            </a:r>
            <a:endParaRPr lang="fr-FR" dirty="0"/>
          </a:p>
        </p:txBody>
      </p:sp>
      <p:pic>
        <p:nvPicPr>
          <p:cNvPr id="29700" name="Picture 4" descr="Résultat de recherche d'images pour &quot;progrès&quot;"/>
          <p:cNvPicPr>
            <a:picLocks noChangeAspect="1" noChangeArrowheads="1"/>
          </p:cNvPicPr>
          <p:nvPr/>
        </p:nvPicPr>
        <p:blipFill>
          <a:blip r:embed="rId3" cstate="print"/>
          <a:srcRect/>
          <a:stretch>
            <a:fillRect/>
          </a:stretch>
        </p:blipFill>
        <p:spPr bwMode="auto">
          <a:xfrm>
            <a:off x="4788025" y="720080"/>
            <a:ext cx="4320479" cy="1052736"/>
          </a:xfrm>
          <a:prstGeom prst="rect">
            <a:avLst/>
          </a:prstGeom>
          <a:ln>
            <a:noFill/>
          </a:ln>
          <a:effectLst>
            <a:softEdge rad="112500"/>
          </a:effectLst>
        </p:spPr>
      </p:pic>
      <p:sp>
        <p:nvSpPr>
          <p:cNvPr id="6" name="Espace réservé du pied de page 5"/>
          <p:cNvSpPr>
            <a:spLocks noGrp="1"/>
          </p:cNvSpPr>
          <p:nvPr>
            <p:ph type="ftr" sz="quarter" idx="11"/>
          </p:nvPr>
        </p:nvSpPr>
        <p:spPr/>
        <p:txBody>
          <a:bodyPr/>
          <a:lstStyle/>
          <a:p>
            <a:r>
              <a:rPr lang="fr-FR" smtClean="0"/>
              <a:t>Fabrice Le Meignen - Janvier 2018</a:t>
            </a:r>
            <a:endParaRPr lang="fr-FR"/>
          </a:p>
        </p:txBody>
      </p:sp>
    </p:spTree>
    <p:extLst>
      <p:ext uri="{BB962C8B-B14F-4D97-AF65-F5344CB8AC3E}">
        <p14:creationId xmlns:p14="http://schemas.microsoft.com/office/powerpoint/2010/main" xmlns="" val="41295522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2008" y="-234280"/>
            <a:ext cx="9324528" cy="1143000"/>
          </a:xfrm>
        </p:spPr>
        <p:txBody>
          <a:bodyPr>
            <a:normAutofit/>
          </a:bodyPr>
          <a:lstStyle/>
          <a:p>
            <a:r>
              <a:rPr lang="fr-FR" sz="2800" dirty="0" smtClean="0"/>
              <a:t>Le référentiel métier du professorat et de l’éducation </a:t>
            </a:r>
            <a:r>
              <a:rPr lang="fr-FR" sz="1600" dirty="0" smtClean="0"/>
              <a:t/>
            </a:r>
            <a:br>
              <a:rPr lang="fr-FR" sz="1600" dirty="0" smtClean="0"/>
            </a:br>
            <a:r>
              <a:rPr lang="fr-FR" sz="1600" dirty="0" smtClean="0"/>
              <a:t>- arrêté du 1</a:t>
            </a:r>
            <a:r>
              <a:rPr lang="fr-FR" sz="1600" baseline="30000" dirty="0" smtClean="0"/>
              <a:t>er</a:t>
            </a:r>
            <a:r>
              <a:rPr lang="fr-FR" sz="1600" dirty="0" smtClean="0"/>
              <a:t> juillet 2013 publié au JO du 18/07/2013 -</a:t>
            </a:r>
            <a:endParaRPr lang="fr-FR" sz="1600" dirty="0"/>
          </a:p>
        </p:txBody>
      </p:sp>
      <p:sp>
        <p:nvSpPr>
          <p:cNvPr id="3" name="Rectangle 2"/>
          <p:cNvSpPr/>
          <p:nvPr/>
        </p:nvSpPr>
        <p:spPr>
          <a:xfrm>
            <a:off x="357158" y="1643050"/>
            <a:ext cx="8640960" cy="369332"/>
          </a:xfrm>
          <a:prstGeom prst="rect">
            <a:avLst/>
          </a:prstGeom>
        </p:spPr>
        <p:txBody>
          <a:bodyPr wrap="square">
            <a:spAutoFit/>
          </a:bodyPr>
          <a:lstStyle/>
          <a:p>
            <a:r>
              <a:rPr lang="fr-FR" dirty="0" smtClean="0"/>
              <a:t>Descripteurs issus du Bulletin officiel n° 13 du 26 mars 2015</a:t>
            </a:r>
            <a:endParaRPr lang="fr-FR" dirty="0"/>
          </a:p>
        </p:txBody>
      </p:sp>
      <p:graphicFrame>
        <p:nvGraphicFramePr>
          <p:cNvPr id="5" name="Tableau 4"/>
          <p:cNvGraphicFramePr>
            <a:graphicFrameLocks noGrp="1"/>
          </p:cNvGraphicFramePr>
          <p:nvPr>
            <p:extLst>
              <p:ext uri="{D42A27DB-BD31-4B8C-83A1-F6EECF244321}">
                <p14:modId xmlns:p14="http://schemas.microsoft.com/office/powerpoint/2010/main" xmlns="" val="4041958945"/>
              </p:ext>
            </p:extLst>
          </p:nvPr>
        </p:nvGraphicFramePr>
        <p:xfrm>
          <a:off x="571472" y="2071678"/>
          <a:ext cx="8175282" cy="4297680"/>
        </p:xfrm>
        <a:graphic>
          <a:graphicData uri="http://schemas.openxmlformats.org/drawingml/2006/table">
            <a:tbl>
              <a:tblPr firstRow="1" bandRow="1">
                <a:tableStyleId>{5C22544A-7EE6-4342-B048-85BDC9FD1C3A}</a:tableStyleId>
              </a:tblPr>
              <a:tblGrid>
                <a:gridCol w="4087641"/>
                <a:gridCol w="4087641"/>
              </a:tblGrid>
              <a:tr h="151446">
                <a:tc>
                  <a:txBody>
                    <a:bodyPr/>
                    <a:lstStyle/>
                    <a:p>
                      <a:pPr algn="ctr"/>
                      <a:r>
                        <a:rPr lang="fr-FR" dirty="0" smtClean="0"/>
                        <a:t>Satisfaisant</a:t>
                      </a:r>
                      <a:endParaRPr lang="fr-FR" dirty="0"/>
                    </a:p>
                  </a:txBody>
                  <a:tcPr/>
                </a:tc>
                <a:tc>
                  <a:txBody>
                    <a:bodyPr/>
                    <a:lstStyle/>
                    <a:p>
                      <a:pPr algn="ctr"/>
                      <a:r>
                        <a:rPr lang="fr-FR" dirty="0" smtClean="0"/>
                        <a:t>Très satisfaisant</a:t>
                      </a:r>
                      <a:endParaRPr lang="fr-FR" dirty="0"/>
                    </a:p>
                  </a:txBody>
                  <a:tcPr/>
                </a:tc>
              </a:tr>
              <a:tr h="3155490">
                <a:tc>
                  <a:txBody>
                    <a:bodyPr/>
                    <a:lstStyle/>
                    <a:p>
                      <a:r>
                        <a:rPr lang="fr-FR" dirty="0" smtClean="0"/>
                        <a:t>S’approprie</a:t>
                      </a:r>
                      <a:r>
                        <a:rPr lang="fr-FR" baseline="0" dirty="0" smtClean="0"/>
                        <a:t> les outils d’évaluation et les utilise de manière adaptée aux objectifs poursuivis et aux situations.</a:t>
                      </a:r>
                    </a:p>
                    <a:p>
                      <a:endParaRPr lang="fr-FR" baseline="0" dirty="0" smtClean="0"/>
                    </a:p>
                    <a:p>
                      <a:r>
                        <a:rPr lang="fr-FR" baseline="0" dirty="0" smtClean="0"/>
                        <a:t>Appuie ses évaluations sur des critères explicites et transparents.</a:t>
                      </a:r>
                    </a:p>
                    <a:p>
                      <a:endParaRPr lang="fr-FR" baseline="0" dirty="0" smtClean="0"/>
                    </a:p>
                    <a:p>
                      <a:r>
                        <a:rPr lang="fr-FR" dirty="0" smtClean="0"/>
                        <a:t>Utilise l’évaluation</a:t>
                      </a:r>
                      <a:r>
                        <a:rPr lang="fr-FR" baseline="0" dirty="0" smtClean="0"/>
                        <a:t> dans une démarche d’information des familles.</a:t>
                      </a:r>
                      <a:endParaRPr lang="fr-FR" dirty="0"/>
                    </a:p>
                  </a:txBody>
                  <a:tcPr/>
                </a:tc>
                <a:tc>
                  <a:txBody>
                    <a:bodyPr/>
                    <a:lstStyle/>
                    <a:p>
                      <a:r>
                        <a:rPr lang="fr-FR" dirty="0" smtClean="0"/>
                        <a:t>Repère</a:t>
                      </a:r>
                      <a:r>
                        <a:rPr lang="fr-FR" baseline="0" dirty="0" smtClean="0"/>
                        <a:t> les forces et les difficultés individuelles des élèves pour leur indiquer comment progresser et pour ajuster son enseignement.</a:t>
                      </a:r>
                    </a:p>
                    <a:p>
                      <a:endParaRPr lang="fr-FR" baseline="0" dirty="0" smtClean="0"/>
                    </a:p>
                    <a:p>
                      <a:r>
                        <a:rPr lang="fr-FR" baseline="0" dirty="0" smtClean="0"/>
                        <a:t>Varie les techniques et les modalités d’évaluation. Se questionne et échange avec ses collègues sur les pratiques d’évaluation, contribue à l’élaboration d’outils.</a:t>
                      </a:r>
                    </a:p>
                    <a:p>
                      <a:endParaRPr lang="fr-FR" baseline="0" dirty="0" smtClean="0"/>
                    </a:p>
                    <a:p>
                      <a:r>
                        <a:rPr lang="fr-FR" baseline="0" dirty="0" smtClean="0"/>
                        <a:t>Aide l’élève à prendre conscience de ses marges de progrès et développe progressivement l’autoévaluation.</a:t>
                      </a:r>
                      <a:endParaRPr lang="fr-FR" dirty="0"/>
                    </a:p>
                  </a:txBody>
                  <a:tcPr/>
                </a:tc>
              </a:tr>
            </a:tbl>
          </a:graphicData>
        </a:graphic>
      </p:graphicFrame>
      <p:pic>
        <p:nvPicPr>
          <p:cNvPr id="6" name="Picture 4" descr="Résultat de recherche d'images pour &quot;progrès&quot;"/>
          <p:cNvPicPr>
            <a:picLocks noChangeAspect="1" noChangeArrowheads="1"/>
          </p:cNvPicPr>
          <p:nvPr/>
        </p:nvPicPr>
        <p:blipFill>
          <a:blip r:embed="rId3" cstate="print"/>
          <a:srcRect/>
          <a:stretch>
            <a:fillRect/>
          </a:stretch>
        </p:blipFill>
        <p:spPr bwMode="auto">
          <a:xfrm>
            <a:off x="4788025" y="720080"/>
            <a:ext cx="4320479" cy="1052736"/>
          </a:xfrm>
          <a:prstGeom prst="rect">
            <a:avLst/>
          </a:prstGeom>
          <a:ln>
            <a:noFill/>
          </a:ln>
          <a:effectLst>
            <a:softEdge rad="112500"/>
          </a:effectLst>
        </p:spPr>
      </p:pic>
      <p:sp>
        <p:nvSpPr>
          <p:cNvPr id="7" name="Rectangle 6"/>
          <p:cNvSpPr/>
          <p:nvPr/>
        </p:nvSpPr>
        <p:spPr>
          <a:xfrm>
            <a:off x="251520" y="1146230"/>
            <a:ext cx="8712968" cy="338554"/>
          </a:xfrm>
          <a:prstGeom prst="rect">
            <a:avLst/>
          </a:prstGeom>
        </p:spPr>
        <p:txBody>
          <a:bodyPr wrap="square">
            <a:spAutoFit/>
          </a:bodyPr>
          <a:lstStyle/>
          <a:p>
            <a:r>
              <a:rPr lang="fr-FR" sz="1600" dirty="0" smtClean="0"/>
              <a:t>P </a:t>
            </a:r>
            <a:r>
              <a:rPr lang="fr-FR" sz="1600" dirty="0"/>
              <a:t>5. </a:t>
            </a:r>
            <a:r>
              <a:rPr lang="fr-FR" sz="1600" b="1" dirty="0">
                <a:solidFill>
                  <a:srgbClr val="0070C0"/>
                </a:solidFill>
              </a:rPr>
              <a:t>Évaluer les progrès et les acquisitions des élèves</a:t>
            </a:r>
          </a:p>
        </p:txBody>
      </p:sp>
      <p:sp>
        <p:nvSpPr>
          <p:cNvPr id="8" name="Espace réservé du pied de page 7"/>
          <p:cNvSpPr>
            <a:spLocks noGrp="1"/>
          </p:cNvSpPr>
          <p:nvPr>
            <p:ph type="ftr" sz="quarter" idx="11"/>
          </p:nvPr>
        </p:nvSpPr>
        <p:spPr/>
        <p:txBody>
          <a:bodyPr/>
          <a:lstStyle/>
          <a:p>
            <a:r>
              <a:rPr lang="fr-FR" smtClean="0"/>
              <a:t>Fabrice Le Meignen - Janvier 2018</a:t>
            </a:r>
            <a:endParaRPr lang="fr-FR"/>
          </a:p>
        </p:txBody>
      </p:sp>
    </p:spTree>
    <p:extLst>
      <p:ext uri="{BB962C8B-B14F-4D97-AF65-F5344CB8AC3E}">
        <p14:creationId xmlns:p14="http://schemas.microsoft.com/office/powerpoint/2010/main" xmlns="" val="13894392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p:cNvSpPr txBox="1"/>
          <p:nvPr/>
        </p:nvSpPr>
        <p:spPr>
          <a:xfrm>
            <a:off x="278734" y="5643578"/>
            <a:ext cx="8901778" cy="646331"/>
          </a:xfrm>
          <a:prstGeom prst="rect">
            <a:avLst/>
          </a:prstGeom>
          <a:noFill/>
        </p:spPr>
        <p:txBody>
          <a:bodyPr wrap="square" rtlCol="0">
            <a:spAutoFit/>
          </a:bodyPr>
          <a:lstStyle/>
          <a:p>
            <a:pPr algn="ctr"/>
            <a:r>
              <a:rPr lang="fr-FR" dirty="0" smtClean="0">
                <a:hlinkClick r:id="rId3"/>
              </a:rPr>
              <a:t>http://centre-alain-savary.ens-lyon.fr/CAS/nouvelles-professionnalites/formateurs/roland-goigoux-quels-savoirs-pour-les-formateurs</a:t>
            </a:r>
            <a:r>
              <a:rPr lang="fr-FR" dirty="0" smtClean="0"/>
              <a:t> </a:t>
            </a:r>
            <a:endParaRPr lang="fr-FR" dirty="0"/>
          </a:p>
        </p:txBody>
      </p:sp>
      <p:sp>
        <p:nvSpPr>
          <p:cNvPr id="8" name="ZoneTexte 7"/>
          <p:cNvSpPr txBox="1"/>
          <p:nvPr/>
        </p:nvSpPr>
        <p:spPr>
          <a:xfrm>
            <a:off x="2915816" y="107921"/>
            <a:ext cx="4608512" cy="584775"/>
          </a:xfrm>
          <a:prstGeom prst="rect">
            <a:avLst/>
          </a:prstGeom>
          <a:noFill/>
        </p:spPr>
        <p:txBody>
          <a:bodyPr wrap="square" rtlCol="0">
            <a:spAutoFit/>
          </a:bodyPr>
          <a:lstStyle/>
          <a:p>
            <a:r>
              <a:rPr lang="fr-FR" sz="3200" dirty="0" smtClean="0"/>
              <a:t>Que dit la recherche ?</a:t>
            </a:r>
            <a:endParaRPr lang="fr-FR" sz="3200" dirty="0"/>
          </a:p>
        </p:txBody>
      </p:sp>
      <p:pic>
        <p:nvPicPr>
          <p:cNvPr id="3074" name="Picture 2" descr="Focales Goigoux Nov 2017 hd"/>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296236" y="714356"/>
            <a:ext cx="7847671" cy="4853703"/>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2"/>
          <p:cNvPicPr>
            <a:picLocks noChangeAspect="1" noChangeArrowheads="1"/>
          </p:cNvPicPr>
          <p:nvPr/>
        </p:nvPicPr>
        <p:blipFill rotWithShape="1">
          <a:blip r:embed="rId5" cstate="print">
            <a:extLst>
              <a:ext uri="{28A0092B-C50C-407E-A947-70E740481C1C}">
                <a14:useLocalDpi xmlns:a14="http://schemas.microsoft.com/office/drawing/2010/main" xmlns="" val="0"/>
              </a:ext>
            </a:extLst>
          </a:blip>
          <a:srcRect t="2029" r="78099" b="3640"/>
          <a:stretch/>
        </p:blipFill>
        <p:spPr bwMode="auto">
          <a:xfrm>
            <a:off x="-20010" y="357166"/>
            <a:ext cx="1576022" cy="381642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Espace réservé du pied de page 8"/>
          <p:cNvSpPr>
            <a:spLocks noGrp="1"/>
          </p:cNvSpPr>
          <p:nvPr>
            <p:ph type="ftr" sz="quarter" idx="11"/>
          </p:nvPr>
        </p:nvSpPr>
        <p:spPr/>
        <p:txBody>
          <a:bodyPr/>
          <a:lstStyle/>
          <a:p>
            <a:r>
              <a:rPr lang="fr-FR" smtClean="0"/>
              <a:t>Fabrice Le Meignen - Janvier 2018</a:t>
            </a:r>
            <a:endParaRPr lang="fr-FR"/>
          </a:p>
        </p:txBody>
      </p:sp>
    </p:spTree>
    <p:extLst>
      <p:ext uri="{BB962C8B-B14F-4D97-AF65-F5344CB8AC3E}">
        <p14:creationId xmlns:p14="http://schemas.microsoft.com/office/powerpoint/2010/main" xmlns="" val="18340465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p:cNvSpPr txBox="1"/>
          <p:nvPr/>
        </p:nvSpPr>
        <p:spPr>
          <a:xfrm>
            <a:off x="278734" y="5643578"/>
            <a:ext cx="8901778" cy="646331"/>
          </a:xfrm>
          <a:prstGeom prst="rect">
            <a:avLst/>
          </a:prstGeom>
          <a:noFill/>
        </p:spPr>
        <p:txBody>
          <a:bodyPr wrap="square" rtlCol="0">
            <a:spAutoFit/>
          </a:bodyPr>
          <a:lstStyle/>
          <a:p>
            <a:pPr algn="ctr"/>
            <a:r>
              <a:rPr lang="fr-FR" dirty="0" smtClean="0">
                <a:hlinkClick r:id="rId3"/>
              </a:rPr>
              <a:t>http://centre-alain-savary.ens-lyon.fr/CAS/nouvelles-professionnalites/formateurs/roland-goigoux-quels-savoirs-pour-les-formateurs</a:t>
            </a:r>
            <a:r>
              <a:rPr lang="fr-FR" dirty="0" smtClean="0"/>
              <a:t> </a:t>
            </a:r>
            <a:endParaRPr lang="fr-FR" dirty="0"/>
          </a:p>
        </p:txBody>
      </p:sp>
      <p:sp>
        <p:nvSpPr>
          <p:cNvPr id="8" name="ZoneTexte 7"/>
          <p:cNvSpPr txBox="1"/>
          <p:nvPr/>
        </p:nvSpPr>
        <p:spPr>
          <a:xfrm>
            <a:off x="2915816" y="107921"/>
            <a:ext cx="4608512" cy="584775"/>
          </a:xfrm>
          <a:prstGeom prst="rect">
            <a:avLst/>
          </a:prstGeom>
          <a:noFill/>
        </p:spPr>
        <p:txBody>
          <a:bodyPr wrap="square" rtlCol="0">
            <a:spAutoFit/>
          </a:bodyPr>
          <a:lstStyle/>
          <a:p>
            <a:r>
              <a:rPr lang="fr-FR" sz="3200" dirty="0" smtClean="0"/>
              <a:t>Que dit la recherche ?</a:t>
            </a:r>
            <a:endParaRPr lang="fr-FR" sz="3200" dirty="0"/>
          </a:p>
        </p:txBody>
      </p:sp>
      <p:pic>
        <p:nvPicPr>
          <p:cNvPr id="3074" name="Picture 2" descr="Focales Goigoux Nov 2017 hd"/>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296236" y="714356"/>
            <a:ext cx="7847671" cy="4853703"/>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2"/>
          <p:cNvPicPr>
            <a:picLocks noChangeAspect="1" noChangeArrowheads="1"/>
          </p:cNvPicPr>
          <p:nvPr/>
        </p:nvPicPr>
        <p:blipFill rotWithShape="1">
          <a:blip r:embed="rId5" cstate="print">
            <a:extLst>
              <a:ext uri="{28A0092B-C50C-407E-A947-70E740481C1C}">
                <a14:useLocalDpi xmlns:a14="http://schemas.microsoft.com/office/drawing/2010/main" xmlns="" val="0"/>
              </a:ext>
            </a:extLst>
          </a:blip>
          <a:srcRect t="2029" r="78099" b="3640"/>
          <a:stretch/>
        </p:blipFill>
        <p:spPr bwMode="auto">
          <a:xfrm>
            <a:off x="-20010" y="357166"/>
            <a:ext cx="1576022" cy="381642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Espace réservé du pied de page 8"/>
          <p:cNvSpPr>
            <a:spLocks noGrp="1"/>
          </p:cNvSpPr>
          <p:nvPr>
            <p:ph type="ftr" sz="quarter" idx="11"/>
          </p:nvPr>
        </p:nvSpPr>
        <p:spPr/>
        <p:txBody>
          <a:bodyPr/>
          <a:lstStyle/>
          <a:p>
            <a:r>
              <a:rPr lang="fr-FR" smtClean="0"/>
              <a:t>Fabrice Le Meignen - Janvier 2018</a:t>
            </a:r>
            <a:endParaRPr lang="fr-FR"/>
          </a:p>
        </p:txBody>
      </p:sp>
      <p:sp>
        <p:nvSpPr>
          <p:cNvPr id="10" name="Ellipse 9"/>
          <p:cNvSpPr/>
          <p:nvPr/>
        </p:nvSpPr>
        <p:spPr>
          <a:xfrm>
            <a:off x="4139952" y="3286124"/>
            <a:ext cx="1800200" cy="504056"/>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xmlns="" val="18340465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3258" y="5715016"/>
            <a:ext cx="8229600" cy="504056"/>
          </a:xfrm>
        </p:spPr>
        <p:txBody>
          <a:bodyPr>
            <a:normAutofit/>
          </a:bodyPr>
          <a:lstStyle/>
          <a:p>
            <a:r>
              <a:rPr lang="fr-FR" sz="2400" dirty="0" smtClean="0">
                <a:hlinkClick r:id="rId3"/>
              </a:rPr>
              <a:t>https://www.innoedulab.com/evaluer</a:t>
            </a:r>
            <a:r>
              <a:rPr lang="fr-FR" sz="2400" dirty="0" smtClean="0"/>
              <a:t> - François Muller -  </a:t>
            </a:r>
            <a:endParaRPr lang="fr-FR" sz="2400" dirty="0"/>
          </a:p>
        </p:txBody>
      </p:sp>
      <p:pic>
        <p:nvPicPr>
          <p:cNvPr id="5"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324468" y="1248630"/>
            <a:ext cx="6495064" cy="434733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Titre 1"/>
          <p:cNvSpPr txBox="1">
            <a:spLocks/>
          </p:cNvSpPr>
          <p:nvPr/>
        </p:nvSpPr>
        <p:spPr>
          <a:xfrm>
            <a:off x="-180528" y="144016"/>
            <a:ext cx="9324528" cy="83671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dirty="0" smtClean="0"/>
              <a:t>Tenter d’opérer un déplacement d’une évaluation des apprentissages à une évaluation pour les apprentissages caractérisée par 4 pratiques corrélées</a:t>
            </a:r>
            <a:endParaRPr lang="fr-FR" sz="2800" dirty="0"/>
          </a:p>
        </p:txBody>
      </p:sp>
      <p:sp>
        <p:nvSpPr>
          <p:cNvPr id="7" name="Espace réservé du pied de page 6"/>
          <p:cNvSpPr>
            <a:spLocks noGrp="1"/>
          </p:cNvSpPr>
          <p:nvPr>
            <p:ph type="ftr" sz="quarter" idx="11"/>
          </p:nvPr>
        </p:nvSpPr>
        <p:spPr/>
        <p:txBody>
          <a:bodyPr/>
          <a:lstStyle/>
          <a:p>
            <a:r>
              <a:rPr lang="fr-FR" dirty="0" smtClean="0"/>
              <a:t>Fabrice Le </a:t>
            </a:r>
            <a:r>
              <a:rPr lang="fr-FR" dirty="0" err="1" smtClean="0"/>
              <a:t>Meignen</a:t>
            </a:r>
            <a:r>
              <a:rPr lang="fr-FR" dirty="0" smtClean="0"/>
              <a:t> - Janvier 2018</a:t>
            </a:r>
            <a:endParaRPr lang="fr-FR" dirty="0"/>
          </a:p>
        </p:txBody>
      </p:sp>
    </p:spTree>
    <p:extLst>
      <p:ext uri="{BB962C8B-B14F-4D97-AF65-F5344CB8AC3E}">
        <p14:creationId xmlns:p14="http://schemas.microsoft.com/office/powerpoint/2010/main" xmlns="" val="338103209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969</TotalTime>
  <Words>1809</Words>
  <Application>Microsoft Office PowerPoint</Application>
  <PresentationFormat>Affichage à l'écran (4:3)</PresentationFormat>
  <Paragraphs>183</Paragraphs>
  <Slides>19</Slides>
  <Notes>16</Notes>
  <HiddenSlides>0</HiddenSlides>
  <MMClips>0</MMClips>
  <ScaleCrop>false</ScaleCrop>
  <HeadingPairs>
    <vt:vector size="4" baseType="variant">
      <vt:variant>
        <vt:lpstr>Thème</vt:lpstr>
      </vt:variant>
      <vt:variant>
        <vt:i4>1</vt:i4>
      </vt:variant>
      <vt:variant>
        <vt:lpstr>Titres des diapositives</vt:lpstr>
      </vt:variant>
      <vt:variant>
        <vt:i4>19</vt:i4>
      </vt:variant>
    </vt:vector>
  </HeadingPairs>
  <TitlesOfParts>
    <vt:vector size="20" baseType="lpstr">
      <vt:lpstr>Thème Office</vt:lpstr>
      <vt:lpstr>Quelle place peut prendre l’évaluation dans une perspective de continuité collège / lycée ?</vt:lpstr>
      <vt:lpstr>OBJECTIFS</vt:lpstr>
      <vt:lpstr>Le référentiel métier du professorat et de l’éducation  - arrêté du 1er juillet 2013 publié au JO du 18/07/2013 -</vt:lpstr>
      <vt:lpstr>Le référentiel métier du professorat et de l’éducation  - arrêté du 1er juillet 2013 publié au JO du 18/07/2013 -</vt:lpstr>
      <vt:lpstr>Le référentiel métier du professorat et de l’éducation  - arrêté du 1er juillet 2013 publié au JO du 18/07/2013 -</vt:lpstr>
      <vt:lpstr>Le référentiel métier du professorat et de l’éducation  - arrêté du 1er juillet 2013 publié au JO du 18/07/2013 -</vt:lpstr>
      <vt:lpstr>Diapositive 7</vt:lpstr>
      <vt:lpstr>Diapositive 8</vt:lpstr>
      <vt:lpstr>https://www.innoedulab.com/evaluer - François Muller -  </vt:lpstr>
      <vt:lpstr>Diapositive 10</vt:lpstr>
      <vt:lpstr>Elle permet d’identifier les connaissances préalables et les représentations des élèves avant une séquence d’apprentissage.</vt:lpstr>
      <vt:lpstr>Elle permet à l’enseignant de réguler sa pratique en tenant compte des réussites, des difficultés, des erreurs des élèves. Cette évaluation n’est pas une évaluation-bilan, car les élèves sont en phase d’apprentissage. Les erreurs, inhérentes à tout apprentissage, sont des indicateurs permettant d’apporter des remédiations adaptées, des activités complémentaires pour conduire tous les élèves vers la réussite.</vt:lpstr>
      <vt:lpstr>C’est une évaluation qui « vise à rendre l'apprenant gestionnaire de la régulation de l'apprentissage en lui permettant de construire un modèle personnel d'action. L'évaluation formatrice reprend le concept d'évaluation formative. Elle s'en distingue par le fait que « c'est l'élève lui-même qui doit assurer la régulation du circuit d'apprentissage, la gestion de ses erreurs et de ses réussites. » (G. Scallon, 1982) L'évaluation formatrice pose comme point de départ que les instruments privilégiés de la construction des apprentissages sont :    - l'appropriation par les élèves des critères d'évaluation des enseignants    - la pratique de l'auto-contrôle, l'autogestion des erreurs    - la maîtrise des processus d'anticipation et de planification de l'action.</vt:lpstr>
      <vt:lpstr>Elle permet à l’enseignant de faire le bilan des acquisitions en fin de séquence, d’attester d’un degré de maîtrise d’une compétence à l’issue d’un apprentissage.</vt:lpstr>
      <vt:lpstr>Qu’en dire t’intéressant pour notre métier ?</vt:lpstr>
      <vt:lpstr>Diapositive 16</vt:lpstr>
      <vt:lpstr>Diapositive 17</vt:lpstr>
      <vt:lpstr>Etymologiquement, Evaluer c’est donner de la valeur, c’est valoriser.  - André de Perreti - </vt:lpstr>
      <vt:lpstr>Diapositive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dc:title>
  <dc:creator>urzhiataer</dc:creator>
  <cp:lastModifiedBy>admin1</cp:lastModifiedBy>
  <cp:revision>31</cp:revision>
  <dcterms:created xsi:type="dcterms:W3CDTF">2018-01-10T07:28:32Z</dcterms:created>
  <dcterms:modified xsi:type="dcterms:W3CDTF">2018-03-15T13:37:00Z</dcterms:modified>
</cp:coreProperties>
</file>